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4" r:id="rId3"/>
    <p:sldId id="257" r:id="rId4"/>
    <p:sldId id="258" r:id="rId5"/>
    <p:sldId id="261" r:id="rId6"/>
    <p:sldId id="270" r:id="rId7"/>
    <p:sldId id="278" r:id="rId8"/>
    <p:sldId id="269" r:id="rId9"/>
    <p:sldId id="262" r:id="rId10"/>
    <p:sldId id="263" r:id="rId11"/>
    <p:sldId id="264" r:id="rId12"/>
    <p:sldId id="266" r:id="rId13"/>
    <p:sldId id="267" r:id="rId14"/>
    <p:sldId id="260" r:id="rId15"/>
    <p:sldId id="268" r:id="rId16"/>
    <p:sldId id="272" r:id="rId17"/>
    <p:sldId id="273" r:id="rId18"/>
    <p:sldId id="281" r:id="rId19"/>
    <p:sldId id="274" r:id="rId20"/>
    <p:sldId id="275" r:id="rId21"/>
    <p:sldId id="282" r:id="rId22"/>
    <p:sldId id="276" r:id="rId2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F68A"/>
    <a:srgbClr val="64F15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DDD8EA-137D-4B49-9D85-17D82C96223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92A8BC36-38F6-40DA-8694-896AE32C74C9}">
      <dgm:prSet phldrT="[Κείμενο]"/>
      <dgm:spPr/>
      <dgm:t>
        <a:bodyPr/>
        <a:lstStyle/>
        <a:p>
          <a:r>
            <a:rPr lang="el-GR" dirty="0" smtClean="0"/>
            <a:t>Οικολογία</a:t>
          </a:r>
          <a:endParaRPr lang="el-GR" dirty="0"/>
        </a:p>
      </dgm:t>
    </dgm:pt>
    <dgm:pt modelId="{B8121F59-CA23-48F5-A524-6B4797BA96AC}" type="parTrans" cxnId="{38D75F8C-FDD6-4BE4-BEC5-E00DC129760D}">
      <dgm:prSet/>
      <dgm:spPr/>
      <dgm:t>
        <a:bodyPr/>
        <a:lstStyle/>
        <a:p>
          <a:endParaRPr lang="el-GR"/>
        </a:p>
      </dgm:t>
    </dgm:pt>
    <dgm:pt modelId="{6547D454-A4CD-46F4-8DC7-FE50757A4C34}" type="sibTrans" cxnId="{38D75F8C-FDD6-4BE4-BEC5-E00DC129760D}">
      <dgm:prSet/>
      <dgm:spPr/>
      <dgm:t>
        <a:bodyPr/>
        <a:lstStyle/>
        <a:p>
          <a:endParaRPr lang="el-GR"/>
        </a:p>
      </dgm:t>
    </dgm:pt>
    <dgm:pt modelId="{59B8C81A-BC00-43C1-99F2-27617E7A098C}">
      <dgm:prSet phldrT="[Κείμενο]"/>
      <dgm:spPr/>
      <dgm:t>
        <a:bodyPr/>
        <a:lstStyle/>
        <a:p>
          <a:r>
            <a:rPr lang="el-GR" dirty="0" smtClean="0"/>
            <a:t>Αύξηση του πληθυσμού</a:t>
          </a:r>
          <a:endParaRPr lang="el-GR" dirty="0"/>
        </a:p>
      </dgm:t>
    </dgm:pt>
    <dgm:pt modelId="{DB0128BA-E356-4B00-B58F-B7808C10B5DC}" type="parTrans" cxnId="{8E12A0D1-D7BD-41E8-8CA6-9D23D71ED00F}">
      <dgm:prSet/>
      <dgm:spPr/>
      <dgm:t>
        <a:bodyPr/>
        <a:lstStyle/>
        <a:p>
          <a:endParaRPr lang="el-GR"/>
        </a:p>
      </dgm:t>
    </dgm:pt>
    <dgm:pt modelId="{704B7E3C-8955-4AC3-AB78-0ED106D9CB9A}" type="sibTrans" cxnId="{8E12A0D1-D7BD-41E8-8CA6-9D23D71ED00F}">
      <dgm:prSet/>
      <dgm:spPr/>
      <dgm:t>
        <a:bodyPr/>
        <a:lstStyle/>
        <a:p>
          <a:endParaRPr lang="el-GR"/>
        </a:p>
      </dgm:t>
    </dgm:pt>
    <dgm:pt modelId="{36A918BF-A0E3-4800-9A47-A24AB1E0D952}">
      <dgm:prSet phldrT="[Κείμενο]"/>
      <dgm:spPr/>
      <dgm:t>
        <a:bodyPr/>
        <a:lstStyle/>
        <a:p>
          <a:r>
            <a:rPr lang="el-GR" dirty="0" smtClean="0"/>
            <a:t>Οικονομική ανάπτυξη</a:t>
          </a:r>
          <a:endParaRPr lang="el-GR" dirty="0"/>
        </a:p>
      </dgm:t>
    </dgm:pt>
    <dgm:pt modelId="{CA2F283B-FD22-4957-ADBC-0FD3E7022F6C}" type="parTrans" cxnId="{5AF5ECA9-5E56-404F-8F8C-78B0382973A3}">
      <dgm:prSet/>
      <dgm:spPr/>
      <dgm:t>
        <a:bodyPr/>
        <a:lstStyle/>
        <a:p>
          <a:endParaRPr lang="el-GR"/>
        </a:p>
      </dgm:t>
    </dgm:pt>
    <dgm:pt modelId="{6C3CCB9C-8634-489A-A73B-B1F70C172F5F}" type="sibTrans" cxnId="{5AF5ECA9-5E56-404F-8F8C-78B0382973A3}">
      <dgm:prSet/>
      <dgm:spPr/>
      <dgm:t>
        <a:bodyPr/>
        <a:lstStyle/>
        <a:p>
          <a:endParaRPr lang="el-GR"/>
        </a:p>
      </dgm:t>
    </dgm:pt>
    <dgm:pt modelId="{0930B9E0-33BF-45DF-8FAE-207E5792AA01}" type="pres">
      <dgm:prSet presAssocID="{AEDDD8EA-137D-4B49-9D85-17D82C962235}" presName="compositeShape" presStyleCnt="0">
        <dgm:presLayoutVars>
          <dgm:chMax val="7"/>
          <dgm:dir/>
          <dgm:resizeHandles val="exact"/>
        </dgm:presLayoutVars>
      </dgm:prSet>
      <dgm:spPr/>
    </dgm:pt>
    <dgm:pt modelId="{BC395B76-5D52-4334-B7E3-EC21D06DEB9D}" type="pres">
      <dgm:prSet presAssocID="{92A8BC36-38F6-40DA-8694-896AE32C74C9}" presName="circ1" presStyleLbl="vennNode1" presStyleIdx="0" presStyleCnt="3"/>
      <dgm:spPr/>
      <dgm:t>
        <a:bodyPr/>
        <a:lstStyle/>
        <a:p>
          <a:endParaRPr lang="el-GR"/>
        </a:p>
      </dgm:t>
    </dgm:pt>
    <dgm:pt modelId="{C083EB34-46A9-4871-B4FC-D9D6BDC74678}" type="pres">
      <dgm:prSet presAssocID="{92A8BC36-38F6-40DA-8694-896AE32C74C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57C1C97-A8AF-4558-8D5D-D7434841E25B}" type="pres">
      <dgm:prSet presAssocID="{59B8C81A-BC00-43C1-99F2-27617E7A098C}" presName="circ2" presStyleLbl="vennNode1" presStyleIdx="1" presStyleCnt="3"/>
      <dgm:spPr/>
      <dgm:t>
        <a:bodyPr/>
        <a:lstStyle/>
        <a:p>
          <a:endParaRPr lang="el-GR"/>
        </a:p>
      </dgm:t>
    </dgm:pt>
    <dgm:pt modelId="{F4178F53-3462-4BCF-996D-E425FFA8ABC4}" type="pres">
      <dgm:prSet presAssocID="{59B8C81A-BC00-43C1-99F2-27617E7A098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3FB30CF-547D-4A0D-B98F-E2B2E7F19D1C}" type="pres">
      <dgm:prSet presAssocID="{36A918BF-A0E3-4800-9A47-A24AB1E0D952}" presName="circ3" presStyleLbl="vennNode1" presStyleIdx="2" presStyleCnt="3"/>
      <dgm:spPr/>
      <dgm:t>
        <a:bodyPr/>
        <a:lstStyle/>
        <a:p>
          <a:endParaRPr lang="el-GR"/>
        </a:p>
      </dgm:t>
    </dgm:pt>
    <dgm:pt modelId="{0A3DE4E0-6FF8-4FCB-BCC5-73FBBE3807E7}" type="pres">
      <dgm:prSet presAssocID="{36A918BF-A0E3-4800-9A47-A24AB1E0D95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F384517F-0001-4428-B632-7652B01BB554}" type="presOf" srcId="{AEDDD8EA-137D-4B49-9D85-17D82C962235}" destId="{0930B9E0-33BF-45DF-8FAE-207E5792AA01}" srcOrd="0" destOrd="0" presId="urn:microsoft.com/office/officeart/2005/8/layout/venn1"/>
    <dgm:cxn modelId="{E8029B55-CBC5-41BF-B7A0-D95CB2B59695}" type="presOf" srcId="{92A8BC36-38F6-40DA-8694-896AE32C74C9}" destId="{BC395B76-5D52-4334-B7E3-EC21D06DEB9D}" srcOrd="0" destOrd="0" presId="urn:microsoft.com/office/officeart/2005/8/layout/venn1"/>
    <dgm:cxn modelId="{E3D06967-A700-4A7B-9842-F0683592D7CE}" type="presOf" srcId="{36A918BF-A0E3-4800-9A47-A24AB1E0D952}" destId="{0A3DE4E0-6FF8-4FCB-BCC5-73FBBE3807E7}" srcOrd="1" destOrd="0" presId="urn:microsoft.com/office/officeart/2005/8/layout/venn1"/>
    <dgm:cxn modelId="{72C3FDE6-C31E-43BC-9DF6-DFC76908752D}" type="presOf" srcId="{59B8C81A-BC00-43C1-99F2-27617E7A098C}" destId="{A57C1C97-A8AF-4558-8D5D-D7434841E25B}" srcOrd="0" destOrd="0" presId="urn:microsoft.com/office/officeart/2005/8/layout/venn1"/>
    <dgm:cxn modelId="{38D75F8C-FDD6-4BE4-BEC5-E00DC129760D}" srcId="{AEDDD8EA-137D-4B49-9D85-17D82C962235}" destId="{92A8BC36-38F6-40DA-8694-896AE32C74C9}" srcOrd="0" destOrd="0" parTransId="{B8121F59-CA23-48F5-A524-6B4797BA96AC}" sibTransId="{6547D454-A4CD-46F4-8DC7-FE50757A4C34}"/>
    <dgm:cxn modelId="{4BEB5C95-BAD5-4395-9819-BC2A4D62DBCE}" type="presOf" srcId="{92A8BC36-38F6-40DA-8694-896AE32C74C9}" destId="{C083EB34-46A9-4871-B4FC-D9D6BDC74678}" srcOrd="1" destOrd="0" presId="urn:microsoft.com/office/officeart/2005/8/layout/venn1"/>
    <dgm:cxn modelId="{1BC85A41-3D5B-4BB7-B75D-0CB22439A5E9}" type="presOf" srcId="{59B8C81A-BC00-43C1-99F2-27617E7A098C}" destId="{F4178F53-3462-4BCF-996D-E425FFA8ABC4}" srcOrd="1" destOrd="0" presId="urn:microsoft.com/office/officeart/2005/8/layout/venn1"/>
    <dgm:cxn modelId="{72F08EA9-8C33-4293-B673-AEE77C4E8E24}" type="presOf" srcId="{36A918BF-A0E3-4800-9A47-A24AB1E0D952}" destId="{F3FB30CF-547D-4A0D-B98F-E2B2E7F19D1C}" srcOrd="0" destOrd="0" presId="urn:microsoft.com/office/officeart/2005/8/layout/venn1"/>
    <dgm:cxn modelId="{5AF5ECA9-5E56-404F-8F8C-78B0382973A3}" srcId="{AEDDD8EA-137D-4B49-9D85-17D82C962235}" destId="{36A918BF-A0E3-4800-9A47-A24AB1E0D952}" srcOrd="2" destOrd="0" parTransId="{CA2F283B-FD22-4957-ADBC-0FD3E7022F6C}" sibTransId="{6C3CCB9C-8634-489A-A73B-B1F70C172F5F}"/>
    <dgm:cxn modelId="{8E12A0D1-D7BD-41E8-8CA6-9D23D71ED00F}" srcId="{AEDDD8EA-137D-4B49-9D85-17D82C962235}" destId="{59B8C81A-BC00-43C1-99F2-27617E7A098C}" srcOrd="1" destOrd="0" parTransId="{DB0128BA-E356-4B00-B58F-B7808C10B5DC}" sibTransId="{704B7E3C-8955-4AC3-AB78-0ED106D9CB9A}"/>
    <dgm:cxn modelId="{BFC7F220-F29C-496A-8269-16F51B4CFFBC}" type="presParOf" srcId="{0930B9E0-33BF-45DF-8FAE-207E5792AA01}" destId="{BC395B76-5D52-4334-B7E3-EC21D06DEB9D}" srcOrd="0" destOrd="0" presId="urn:microsoft.com/office/officeart/2005/8/layout/venn1"/>
    <dgm:cxn modelId="{AD0EC004-56DC-4C0D-91F0-E5793B5CF8AC}" type="presParOf" srcId="{0930B9E0-33BF-45DF-8FAE-207E5792AA01}" destId="{C083EB34-46A9-4871-B4FC-D9D6BDC74678}" srcOrd="1" destOrd="0" presId="urn:microsoft.com/office/officeart/2005/8/layout/venn1"/>
    <dgm:cxn modelId="{937AA375-9F1E-428C-A77C-E4158C7F1EF5}" type="presParOf" srcId="{0930B9E0-33BF-45DF-8FAE-207E5792AA01}" destId="{A57C1C97-A8AF-4558-8D5D-D7434841E25B}" srcOrd="2" destOrd="0" presId="urn:microsoft.com/office/officeart/2005/8/layout/venn1"/>
    <dgm:cxn modelId="{0C288F78-A0A4-48AD-AD48-810A7E1BF8FE}" type="presParOf" srcId="{0930B9E0-33BF-45DF-8FAE-207E5792AA01}" destId="{F4178F53-3462-4BCF-996D-E425FFA8ABC4}" srcOrd="3" destOrd="0" presId="urn:microsoft.com/office/officeart/2005/8/layout/venn1"/>
    <dgm:cxn modelId="{2C13C3BB-488E-4304-8F34-B6320A423BFE}" type="presParOf" srcId="{0930B9E0-33BF-45DF-8FAE-207E5792AA01}" destId="{F3FB30CF-547D-4A0D-B98F-E2B2E7F19D1C}" srcOrd="4" destOrd="0" presId="urn:microsoft.com/office/officeart/2005/8/layout/venn1"/>
    <dgm:cxn modelId="{E720825B-B30A-43E5-82B6-12A20D6C4E8A}" type="presParOf" srcId="{0930B9E0-33BF-45DF-8FAE-207E5792AA01}" destId="{0A3DE4E0-6FF8-4FCB-BCC5-73FBBE3807E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395B76-5D52-4334-B7E3-EC21D06DEB9D}">
      <dsp:nvSpPr>
        <dsp:cNvPr id="0" name=""/>
        <dsp:cNvSpPr/>
      </dsp:nvSpPr>
      <dsp:spPr>
        <a:xfrm>
          <a:off x="2367423" y="52268"/>
          <a:ext cx="2508890" cy="250889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kern="1200" dirty="0" smtClean="0"/>
            <a:t>Οικολογία</a:t>
          </a:r>
          <a:endParaRPr lang="el-GR" sz="2300" kern="1200" dirty="0"/>
        </a:p>
      </dsp:txBody>
      <dsp:txXfrm>
        <a:off x="2701942" y="491324"/>
        <a:ext cx="1839852" cy="1129000"/>
      </dsp:txXfrm>
    </dsp:sp>
    <dsp:sp modelId="{A57C1C97-A8AF-4558-8D5D-D7434841E25B}">
      <dsp:nvSpPr>
        <dsp:cNvPr id="0" name=""/>
        <dsp:cNvSpPr/>
      </dsp:nvSpPr>
      <dsp:spPr>
        <a:xfrm>
          <a:off x="3272715" y="1620325"/>
          <a:ext cx="2508890" cy="250889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kern="1200" dirty="0" smtClean="0"/>
            <a:t>Αύξηση του πληθυσμού</a:t>
          </a:r>
          <a:endParaRPr lang="el-GR" sz="2300" kern="1200" dirty="0"/>
        </a:p>
      </dsp:txBody>
      <dsp:txXfrm>
        <a:off x="4040017" y="2268455"/>
        <a:ext cx="1505334" cy="1379889"/>
      </dsp:txXfrm>
    </dsp:sp>
    <dsp:sp modelId="{F3FB30CF-547D-4A0D-B98F-E2B2E7F19D1C}">
      <dsp:nvSpPr>
        <dsp:cNvPr id="0" name=""/>
        <dsp:cNvSpPr/>
      </dsp:nvSpPr>
      <dsp:spPr>
        <a:xfrm>
          <a:off x="1462132" y="1620325"/>
          <a:ext cx="2508890" cy="250889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kern="1200" dirty="0" smtClean="0"/>
            <a:t>Οικονομική ανάπτυξη</a:t>
          </a:r>
          <a:endParaRPr lang="el-GR" sz="2300" kern="1200" dirty="0"/>
        </a:p>
      </dsp:txBody>
      <dsp:txXfrm>
        <a:off x="1698386" y="2268455"/>
        <a:ext cx="1505334" cy="13798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7BCC-05E0-43FB-ABA9-AA1FB2043F95}" type="datetimeFigureOut">
              <a:rPr lang="el-GR" smtClean="0"/>
              <a:pPr/>
              <a:t>21/3/2019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838A-CF24-4940-8DDB-3DE868712D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7BCC-05E0-43FB-ABA9-AA1FB2043F95}" type="datetimeFigureOut">
              <a:rPr lang="el-GR" smtClean="0"/>
              <a:pPr/>
              <a:t>21/3/2019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838A-CF24-4940-8DDB-3DE868712D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7BCC-05E0-43FB-ABA9-AA1FB2043F95}" type="datetimeFigureOut">
              <a:rPr lang="el-GR" smtClean="0"/>
              <a:pPr/>
              <a:t>21/3/2019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838A-CF24-4940-8DDB-3DE868712D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7BCC-05E0-43FB-ABA9-AA1FB2043F95}" type="datetimeFigureOut">
              <a:rPr lang="el-GR" smtClean="0"/>
              <a:pPr/>
              <a:t>21/3/2019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838A-CF24-4940-8DDB-3DE868712D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7BCC-05E0-43FB-ABA9-AA1FB2043F95}" type="datetimeFigureOut">
              <a:rPr lang="el-GR" smtClean="0"/>
              <a:pPr/>
              <a:t>21/3/2019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838A-CF24-4940-8DDB-3DE868712D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7BCC-05E0-43FB-ABA9-AA1FB2043F95}" type="datetimeFigureOut">
              <a:rPr lang="el-GR" smtClean="0"/>
              <a:pPr/>
              <a:t>21/3/2019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838A-CF24-4940-8DDB-3DE868712D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7BCC-05E0-43FB-ABA9-AA1FB2043F95}" type="datetimeFigureOut">
              <a:rPr lang="el-GR" smtClean="0"/>
              <a:pPr/>
              <a:t>21/3/2019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838A-CF24-4940-8DDB-3DE868712D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7BCC-05E0-43FB-ABA9-AA1FB2043F95}" type="datetimeFigureOut">
              <a:rPr lang="el-GR" smtClean="0"/>
              <a:pPr/>
              <a:t>21/3/2019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838A-CF24-4940-8DDB-3DE868712D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7BCC-05E0-43FB-ABA9-AA1FB2043F95}" type="datetimeFigureOut">
              <a:rPr lang="el-GR" smtClean="0"/>
              <a:pPr/>
              <a:t>21/3/2019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838A-CF24-4940-8DDB-3DE868712D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7BCC-05E0-43FB-ABA9-AA1FB2043F95}" type="datetimeFigureOut">
              <a:rPr lang="el-GR" smtClean="0"/>
              <a:pPr/>
              <a:t>21/3/2019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838A-CF24-4940-8DDB-3DE868712D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7BCC-05E0-43FB-ABA9-AA1FB2043F95}" type="datetimeFigureOut">
              <a:rPr lang="el-GR" smtClean="0"/>
              <a:pPr/>
              <a:t>21/3/2019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59838A-CF24-4940-8DDB-3DE868712D3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7F6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B17BCC-05E0-43FB-ABA9-AA1FB2043F95}" type="datetimeFigureOut">
              <a:rPr lang="el-GR" smtClean="0"/>
              <a:pPr/>
              <a:t>21/3/2019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59838A-CF24-4940-8DDB-3DE868712D32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slide" Target="slide4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slide" Target="slide16.xml"/><Relationship Id="rId4" Type="http://schemas.openxmlformats.org/officeDocument/2006/relationships/slide" Target="slid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1714488"/>
            <a:ext cx="7743852" cy="2357454"/>
          </a:xfrm>
        </p:spPr>
        <p:txBody>
          <a:bodyPr anchor="ctr">
            <a:normAutofit/>
          </a:bodyPr>
          <a:lstStyle/>
          <a:p>
            <a:pPr algn="ctr"/>
            <a:r>
              <a:rPr lang="el-GR" sz="5400" dirty="0" smtClean="0">
                <a:solidFill>
                  <a:schemeClr val="bg1"/>
                </a:solidFill>
                <a:effectLst/>
                <a:latin typeface="Arial Black" pitchFamily="34" charset="0"/>
              </a:rPr>
              <a:t/>
            </a:r>
            <a:br>
              <a:rPr lang="el-GR" sz="5400" dirty="0" smtClean="0">
                <a:solidFill>
                  <a:schemeClr val="bg1"/>
                </a:solidFill>
                <a:effectLst/>
                <a:latin typeface="Arial Black" pitchFamily="34" charset="0"/>
              </a:rPr>
            </a:br>
            <a:r>
              <a:rPr lang="el-GR" sz="5400" dirty="0" smtClean="0">
                <a:solidFill>
                  <a:schemeClr val="bg1"/>
                </a:solidFill>
                <a:effectLst/>
                <a:latin typeface="Arial Black" pitchFamily="34" charset="0"/>
              </a:rPr>
              <a:t>Α΄     ΜΕΡΟΣ   </a:t>
            </a:r>
            <a:endParaRPr lang="el-GR" sz="5400" dirty="0">
              <a:solidFill>
                <a:schemeClr val="bg1"/>
              </a:solidFill>
              <a:effectLst/>
              <a:latin typeface="Arial Black" pitchFamily="34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827584" y="3714752"/>
            <a:ext cx="7854696" cy="2402952"/>
          </a:xfrm>
        </p:spPr>
        <p:txBody>
          <a:bodyPr/>
          <a:lstStyle/>
          <a:p>
            <a:pPr algn="l"/>
            <a:endParaRPr lang="en-US" sz="2400" dirty="0" smtClean="0">
              <a:solidFill>
                <a:schemeClr val="bg1"/>
              </a:solidFill>
              <a:latin typeface="Verdana" pitchFamily="34" charset="0"/>
            </a:endParaRPr>
          </a:p>
          <a:p>
            <a:pPr algn="l"/>
            <a:endParaRPr lang="el-GR" sz="2400" dirty="0" smtClean="0">
              <a:solidFill>
                <a:schemeClr val="bg1"/>
              </a:solidFill>
              <a:latin typeface="Verdana" pitchFamily="34" charset="0"/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</p:txBody>
      </p:sp>
      <p:pic>
        <p:nvPicPr>
          <p:cNvPr id="4" name="3 - Εικόνα" descr="Σχετική εικόνα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680312"/>
            <a:ext cx="1835696" cy="117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59386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l-GR" sz="3600" i="1" dirty="0" smtClean="0">
                <a:latin typeface="Arial Black" pitchFamily="34" charset="0"/>
              </a:rPr>
              <a:t/>
            </a:r>
            <a:br>
              <a:rPr lang="el-GR" sz="3600" i="1" dirty="0" smtClean="0">
                <a:latin typeface="Arial Black" pitchFamily="34" charset="0"/>
              </a:rPr>
            </a:br>
            <a:r>
              <a:rPr lang="el-GR" sz="3600" i="1" dirty="0" smtClean="0">
                <a:latin typeface="Arial Black" pitchFamily="34" charset="0"/>
              </a:rPr>
              <a:t/>
            </a:r>
            <a:br>
              <a:rPr lang="el-GR" sz="3600" i="1" dirty="0" smtClean="0">
                <a:latin typeface="Arial Black" pitchFamily="34" charset="0"/>
              </a:rPr>
            </a:br>
            <a:r>
              <a:rPr lang="el-GR" sz="2700" dirty="0" smtClean="0">
                <a:latin typeface="Arial Black" pitchFamily="34" charset="0"/>
              </a:rPr>
              <a:t/>
            </a:r>
            <a:br>
              <a:rPr lang="el-GR" sz="2700" dirty="0" smtClean="0">
                <a:latin typeface="Arial Black" pitchFamily="34" charset="0"/>
              </a:rPr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Sven </a:t>
            </a:r>
            <a:r>
              <a:rPr lang="en-US" sz="4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Olof</a:t>
            </a:r>
            <a:r>
              <a:rPr 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Joachim Palme</a:t>
            </a:r>
            <a:r>
              <a:rPr lang="el-GR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sz="2700" dirty="0" smtClean="0">
                <a:solidFill>
                  <a:srgbClr val="7030A0"/>
                </a:solidFill>
                <a:latin typeface="Arial Black" pitchFamily="34" charset="0"/>
              </a:rPr>
              <a:t>Πρωθυπουργός  Σουηδίας </a:t>
            </a:r>
            <a:endParaRPr lang="el-GR" sz="2700" dirty="0">
              <a:solidFill>
                <a:srgbClr val="7030A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l-GR" sz="2400" dirty="0" smtClean="0">
                <a:latin typeface="Verdana" pitchFamily="34" charset="0"/>
              </a:rPr>
              <a:t>Πρωτοβουλία  </a:t>
            </a:r>
            <a:r>
              <a:rPr lang="en-US" sz="2400" dirty="0" smtClean="0">
                <a:latin typeface="Verdana" pitchFamily="34" charset="0"/>
                <a:cs typeface="Times New Roman" pitchFamily="18" charset="0"/>
              </a:rPr>
              <a:t>Palme</a:t>
            </a:r>
            <a:r>
              <a:rPr lang="el-GR" sz="2400" dirty="0" smtClean="0">
                <a:latin typeface="Verdana" pitchFamily="34" charset="0"/>
                <a:cs typeface="Times New Roman" pitchFamily="18" charset="0"/>
              </a:rPr>
              <a:t> και </a:t>
            </a:r>
            <a:r>
              <a:rPr lang="en-US" sz="2400" dirty="0" smtClean="0">
                <a:latin typeface="Verdana" pitchFamily="34" charset="0"/>
              </a:rPr>
              <a:t>Kurt Waldheim</a:t>
            </a:r>
            <a:r>
              <a:rPr lang="el-GR" sz="2400" dirty="0" smtClean="0">
                <a:latin typeface="Verdana" pitchFamily="34" charset="0"/>
              </a:rPr>
              <a:t> (Γ.Γ. Η.Ε.)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l-GR" sz="2400" i="1" dirty="0" smtClean="0">
                <a:latin typeface="Verdana" pitchFamily="34" charset="0"/>
              </a:rPr>
              <a:t>Συμμετοχή  113  χωρών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400" i="1" dirty="0" smtClean="0">
                <a:latin typeface="Verdana" pitchFamily="34" charset="0"/>
              </a:rPr>
              <a:t>   Πρωθυπουργοί κρατών (Σουηδίας και Ινδίας)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l-GR" sz="2400" b="1" i="1" dirty="0" smtClean="0">
                <a:latin typeface="Verdana" pitchFamily="34" charset="0"/>
              </a:rPr>
              <a:t>5</a:t>
            </a:r>
            <a:r>
              <a:rPr lang="el-GR" sz="2400" b="1" i="1" baseline="30000" dirty="0" smtClean="0">
                <a:latin typeface="Verdana" pitchFamily="34" charset="0"/>
              </a:rPr>
              <a:t>η</a:t>
            </a:r>
            <a:r>
              <a:rPr lang="el-GR" sz="2400" b="1" i="1" dirty="0" smtClean="0">
                <a:latin typeface="Verdana" pitchFamily="34" charset="0"/>
              </a:rPr>
              <a:t>  Ιουνίου             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400" b="1" i="1" dirty="0" smtClean="0">
                <a:latin typeface="Verdana" pitchFamily="34" charset="0"/>
              </a:rPr>
              <a:t>      ΠΑΓΚΟΣΜΙΑ ΗΜΕΡΑ ΓΙΑ ΤΟ ΠΕΡΙΒΑΛΛΟΝ</a:t>
            </a:r>
          </a:p>
          <a:p>
            <a:pPr>
              <a:buNone/>
            </a:pPr>
            <a:endParaRPr lang="el-GR" i="1" dirty="0" smtClean="0">
              <a:latin typeface="Verdana" pitchFamily="34" charset="0"/>
            </a:endParaRPr>
          </a:p>
        </p:txBody>
      </p:sp>
      <p:pic>
        <p:nvPicPr>
          <p:cNvPr id="4" name="3 - Εικόνα" descr="Αποτέλεσμα εικόνας για ούλωφ πάλμ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500042"/>
            <a:ext cx="2444852" cy="1621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- Εικόνα" descr="Σχετική εικόνα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680312"/>
            <a:ext cx="1835696" cy="117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- Εικόνα" descr="Σχετική εικόνα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680312"/>
            <a:ext cx="1835696" cy="117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/>
          </a:bodyPr>
          <a:lstStyle/>
          <a:p>
            <a:r>
              <a:rPr lang="el-GR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Indira</a:t>
            </a:r>
            <a:r>
              <a:rPr 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Gandhi</a:t>
            </a:r>
            <a:r>
              <a:rPr lang="el-GR" sz="4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600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l-GR" sz="3600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el-GR" sz="3600" dirty="0" smtClean="0">
                <a:solidFill>
                  <a:srgbClr val="7030A0"/>
                </a:solidFill>
                <a:latin typeface="Arial Black" pitchFamily="34" charset="0"/>
              </a:rPr>
              <a:t>  </a:t>
            </a:r>
            <a:r>
              <a:rPr lang="el-GR" sz="2400" dirty="0" smtClean="0">
                <a:solidFill>
                  <a:srgbClr val="7030A0"/>
                </a:solidFill>
                <a:latin typeface="Arial Black" pitchFamily="34" charset="0"/>
              </a:rPr>
              <a:t>Πρωθυπουργός Ινδίας</a:t>
            </a:r>
            <a:endParaRPr lang="el-GR" sz="24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400" dirty="0" smtClean="0">
                <a:latin typeface="Verdana" pitchFamily="34" charset="0"/>
              </a:rPr>
              <a:t>   Συνέδεσε </a:t>
            </a:r>
            <a:r>
              <a:rPr lang="el-GR" sz="2400" b="1" i="1" dirty="0" smtClean="0">
                <a:latin typeface="Verdana" pitchFamily="34" charset="0"/>
              </a:rPr>
              <a:t>τα υψηλά επίπεδα φτώχειας </a:t>
            </a:r>
            <a:r>
              <a:rPr lang="el-GR" sz="2400" dirty="0" smtClean="0">
                <a:latin typeface="Verdana" pitchFamily="34" charset="0"/>
              </a:rPr>
              <a:t>στον κόσμο </a:t>
            </a:r>
            <a:r>
              <a:rPr lang="el-GR" sz="2400" b="1" i="1" dirty="0" smtClean="0">
                <a:latin typeface="Verdana" pitchFamily="34" charset="0"/>
              </a:rPr>
              <a:t>με την υποβάθμιση του φυσικού περιβάλλοντος </a:t>
            </a:r>
            <a:r>
              <a:rPr lang="el-GR" sz="2400" dirty="0" smtClean="0">
                <a:latin typeface="Verdana" pitchFamily="34" charset="0"/>
              </a:rPr>
              <a:t>κατηγορώντας τις ανεπτυγμένες χώρες για την εκμετάλλευση των φυσικών πόρων των αναπτυσσομένων χωρών προς εξυπηρέτηση των δικών τους συμφερόντων…………</a:t>
            </a:r>
            <a:endParaRPr lang="el-GR" sz="2400" dirty="0">
              <a:latin typeface="Verdana" pitchFamily="34" charset="0"/>
            </a:endParaRPr>
          </a:p>
        </p:txBody>
      </p:sp>
      <p:pic>
        <p:nvPicPr>
          <p:cNvPr id="6" name="3 - Θέση περιεχομένου" descr="Αποτέλεσμα εικόνας για ίντιρα γκάντι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500042"/>
            <a:ext cx="1785951" cy="157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TextBox">
            <a:hlinkClick r:id="rId4" action="ppaction://hlinksldjump"/>
          </p:cNvPr>
          <p:cNvSpPr txBox="1"/>
          <p:nvPr/>
        </p:nvSpPr>
        <p:spPr>
          <a:xfrm>
            <a:off x="6804248" y="6093296"/>
            <a:ext cx="129614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Πίσω</a:t>
            </a:r>
            <a:endParaRPr lang="el-G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2286016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36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Gro</a:t>
            </a:r>
            <a:r>
              <a:rPr lang="en-US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Harlem </a:t>
            </a:r>
            <a:r>
              <a:rPr lang="en-US" sz="36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Brundtland</a:t>
            </a:r>
            <a:r>
              <a:rPr lang="el-GR" sz="3200" dirty="0" smtClean="0">
                <a:latin typeface="Arial Black" pitchFamily="34" charset="0"/>
              </a:rPr>
              <a:t/>
            </a:r>
            <a:br>
              <a:rPr lang="el-GR" sz="3200" dirty="0" smtClean="0">
                <a:latin typeface="Arial Black" pitchFamily="34" charset="0"/>
              </a:rPr>
            </a:br>
            <a:r>
              <a:rPr lang="el-GR" sz="2400" dirty="0" smtClean="0">
                <a:solidFill>
                  <a:srgbClr val="7030A0"/>
                </a:solidFill>
                <a:latin typeface="Arial Black" pitchFamily="34" charset="0"/>
              </a:rPr>
              <a:t>Πρωθυπουργός Νορβηγίας</a:t>
            </a:r>
            <a:r>
              <a:rPr lang="el-GR" sz="2400" dirty="0" smtClean="0">
                <a:latin typeface="Arial Black" pitchFamily="34" charset="0"/>
              </a:rPr>
              <a:t/>
            </a:r>
            <a:br>
              <a:rPr lang="el-GR" sz="2400" dirty="0" smtClean="0">
                <a:latin typeface="Arial Black" pitchFamily="34" charset="0"/>
              </a:rPr>
            </a:br>
            <a:endParaRPr lang="el-GR" sz="2400" dirty="0">
              <a:latin typeface="Arial Black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l-GR" sz="2400" dirty="0" smtClean="0">
                <a:latin typeface="Verdana" pitchFamily="34" charset="0"/>
              </a:rPr>
              <a:t>Πρόεδρος  της Επιτροπής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l-GR" sz="2400" dirty="0" smtClean="0">
                <a:latin typeface="Verdana" pitchFamily="34" charset="0"/>
              </a:rPr>
              <a:t>Νορβηγίδα Πρωθυπουργός  1981, 1986-1989,</a:t>
            </a:r>
          </a:p>
          <a:p>
            <a:pPr>
              <a:lnSpc>
                <a:spcPct val="16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Verdana" pitchFamily="34" charset="0"/>
              </a:rPr>
              <a:t>  </a:t>
            </a:r>
            <a:r>
              <a:rPr lang="el-GR" sz="2400" dirty="0" smtClean="0">
                <a:latin typeface="Verdana" pitchFamily="34" charset="0"/>
              </a:rPr>
              <a:t> 1990-1996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l-GR" sz="2400" dirty="0" smtClean="0">
                <a:latin typeface="Verdana" pitchFamily="34" charset="0"/>
              </a:rPr>
              <a:t>Πολιτικός, διπλωμάτης, γιατρός 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l-GR" sz="2400" dirty="0" smtClean="0">
                <a:latin typeface="Verdana" pitchFamily="34" charset="0"/>
              </a:rPr>
              <a:t>Διεθνής ηγέτιδα για την αειφόρο ανάπτυξη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US" sz="2400" dirty="0" smtClean="0">
                <a:latin typeface="Verdana" pitchFamily="34" charset="0"/>
              </a:rPr>
              <a:t>        </a:t>
            </a:r>
            <a:r>
              <a:rPr lang="el-GR" sz="2400" dirty="0" smtClean="0">
                <a:latin typeface="Verdana" pitchFamily="34" charset="0"/>
              </a:rPr>
              <a:t>Πρόεδρος του Π.Ο.Υ. </a:t>
            </a:r>
            <a:endParaRPr lang="el-GR" sz="2400" dirty="0">
              <a:latin typeface="Verdana" pitchFamily="34" charset="0"/>
            </a:endParaRPr>
          </a:p>
        </p:txBody>
      </p:sp>
      <p:pic>
        <p:nvPicPr>
          <p:cNvPr id="5" name="3 - Θέση περιεχομένου" descr="https://2.bp.blogspot.com/-8w2GIFA6sFs/WIlyxRQjBcI/AAAAAAAAGyY/94q3aJC2pl47II6VbiLDPpg0-xQO1U4gACLcB/s400/35c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764704"/>
            <a:ext cx="264320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- Εικόνα" descr="Σχετική εικόνα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680312"/>
            <a:ext cx="1835696" cy="117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Our Common Future</a:t>
            </a:r>
            <a:r>
              <a:rPr lang="el-GR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«Το κοινό μας μέλλον»</a:t>
            </a:r>
            <a:endParaRPr lang="el-GR" sz="4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251520" y="2348880"/>
            <a:ext cx="8136904" cy="368141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400" b="1" dirty="0" smtClean="0">
                <a:latin typeface="Verdana" pitchFamily="34" charset="0"/>
              </a:rPr>
              <a:t>                     Βιώσιμη  Ανάπτυξη  (Β.Α.) 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400" dirty="0" smtClean="0">
                <a:latin typeface="Verdana" pitchFamily="34" charset="0"/>
              </a:rPr>
              <a:t>   </a:t>
            </a:r>
            <a:r>
              <a:rPr lang="el-GR" sz="2400" i="1" dirty="0" smtClean="0">
                <a:latin typeface="Verdana" pitchFamily="34" charset="0"/>
              </a:rPr>
              <a:t>είναι αυτή που ικανοποιεί τις ανάγκες του παρόντος  δίχως να μειώνει την ικανότητα των μελλοντικών γενεών ανθρώπων να ικανοποιήσουν τις δικές τους……</a:t>
            </a:r>
            <a:endParaRPr lang="el-GR" sz="2400" i="1" dirty="0">
              <a:latin typeface="Verdana" pitchFamily="34" charset="0"/>
            </a:endParaRPr>
          </a:p>
        </p:txBody>
      </p:sp>
      <p:pic>
        <p:nvPicPr>
          <p:cNvPr id="6" name="5 - Εικόνα" descr="Σχετική εικόνα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680312"/>
            <a:ext cx="1835696" cy="117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39028"/>
          </a:xfrm>
        </p:spPr>
        <p:txBody>
          <a:bodyPr>
            <a:noAutofit/>
          </a:bodyPr>
          <a:lstStyle/>
          <a:p>
            <a:pPr algn="ctr"/>
            <a:r>
              <a:rPr lang="el-GR" sz="4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Διαγενεαλογική</a:t>
            </a:r>
            <a:r>
              <a:rPr lang="el-GR" sz="4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δικαιοσύνη</a:t>
            </a:r>
            <a:br>
              <a:rPr lang="el-GR" sz="4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(intergenerational  equity)</a:t>
            </a:r>
            <a:endParaRPr lang="el-GR" sz="4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/>
          <a:lstStyle/>
          <a:p>
            <a:pPr>
              <a:buNone/>
            </a:pPr>
            <a:endParaRPr lang="el-GR" dirty="0" smtClean="0"/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800" dirty="0" smtClean="0">
                <a:latin typeface="Verdana" pitchFamily="34" charset="0"/>
              </a:rPr>
              <a:t>  ….. « </a:t>
            </a:r>
            <a:r>
              <a:rPr lang="el-GR" sz="2800" i="1" dirty="0" smtClean="0">
                <a:latin typeface="Verdana" pitchFamily="34" charset="0"/>
              </a:rPr>
              <a:t>δεν κληρονομήσαμε τη γη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800" i="1" dirty="0" smtClean="0">
                <a:latin typeface="Verdana" pitchFamily="34" charset="0"/>
              </a:rPr>
              <a:t>           από τους γονείς μας, 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800" i="1" dirty="0" smtClean="0">
                <a:latin typeface="Verdana" pitchFamily="34" charset="0"/>
              </a:rPr>
              <a:t>            τη δανειστήκαμε  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800" i="1" dirty="0" smtClean="0">
                <a:latin typeface="Verdana" pitchFamily="34" charset="0"/>
              </a:rPr>
              <a:t>            από τα παιδιά μας </a:t>
            </a:r>
            <a:r>
              <a:rPr lang="el-GR" sz="2800" dirty="0" smtClean="0">
                <a:latin typeface="Verdana" pitchFamily="34" charset="0"/>
              </a:rPr>
              <a:t>»</a:t>
            </a:r>
            <a:r>
              <a:rPr lang="en-US" sz="2800" dirty="0" smtClean="0">
                <a:latin typeface="Verdana" pitchFamily="34" charset="0"/>
              </a:rPr>
              <a:t> …….</a:t>
            </a:r>
            <a:endParaRPr lang="el-GR" sz="2800" dirty="0" smtClean="0">
              <a:latin typeface="Verdana" pitchFamily="34" charset="0"/>
            </a:endParaRPr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6" name="5 - Εικόνα" descr="Σχετική εικόνα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680312"/>
            <a:ext cx="1835696" cy="117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39028"/>
          </a:xfrm>
        </p:spPr>
        <p:txBody>
          <a:bodyPr>
            <a:noAutofit/>
          </a:bodyPr>
          <a:lstStyle/>
          <a:p>
            <a:pPr algn="ctr"/>
            <a:r>
              <a:rPr lang="el-GR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Διασυνοριακή  υπευθυνότητα</a:t>
            </a:r>
            <a:br>
              <a:rPr lang="el-GR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transfrontier</a:t>
            </a:r>
            <a:r>
              <a:rPr 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responsibility)</a:t>
            </a:r>
            <a:endParaRPr lang="el-GR" sz="4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95798"/>
          </a:xfrm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buNone/>
            </a:pPr>
            <a:endParaRPr lang="el-GR" sz="2800" i="1" dirty="0" smtClean="0">
              <a:latin typeface="Verdana" pitchFamily="34" charset="0"/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800" i="1" dirty="0" smtClean="0">
                <a:latin typeface="Verdana" pitchFamily="34" charset="0"/>
              </a:rPr>
              <a:t>η  ρύπανση  δεν έχει  όρια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</a:pPr>
            <a:endParaRPr lang="el-GR" sz="2800" i="1" dirty="0" smtClean="0">
              <a:latin typeface="Verdana" pitchFamily="34" charset="0"/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800" b="1" i="1" dirty="0" smtClean="0">
                <a:latin typeface="Verdana" pitchFamily="34" charset="0"/>
              </a:rPr>
              <a:t>«</a:t>
            </a:r>
            <a:r>
              <a:rPr lang="en-US" sz="2800" b="1" i="1" dirty="0" smtClean="0">
                <a:latin typeface="Verdana" pitchFamily="34" charset="0"/>
              </a:rPr>
              <a:t>think  globally,  act  locally</a:t>
            </a:r>
            <a:r>
              <a:rPr lang="el-GR" sz="2800" b="1" i="1" dirty="0" smtClean="0">
                <a:latin typeface="Verdana" pitchFamily="34" charset="0"/>
              </a:rPr>
              <a:t>»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</a:pPr>
            <a:endParaRPr lang="el-GR" sz="2800" dirty="0" smtClean="0">
              <a:latin typeface="Verdana" pitchFamily="34" charset="0"/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800" dirty="0" smtClean="0">
                <a:latin typeface="Verdana" pitchFamily="34" charset="0"/>
              </a:rPr>
              <a:t> </a:t>
            </a:r>
            <a:r>
              <a:rPr lang="en-US" sz="2800" dirty="0" smtClean="0">
                <a:latin typeface="Verdana" pitchFamily="34" charset="0"/>
              </a:rPr>
              <a:t>           </a:t>
            </a:r>
            <a:r>
              <a:rPr lang="el-GR" sz="2800" dirty="0" smtClean="0">
                <a:latin typeface="Verdana" pitchFamily="34" charset="0"/>
              </a:rPr>
              <a:t>σκέψου  παγκόσμια,  δράσε τοπικά</a:t>
            </a:r>
          </a:p>
          <a:p>
            <a:endParaRPr lang="el-GR" dirty="0"/>
          </a:p>
        </p:txBody>
      </p:sp>
      <p:sp>
        <p:nvSpPr>
          <p:cNvPr id="4" name="3 - TextBox">
            <a:hlinkClick r:id="rId2" action="ppaction://hlinksldjump"/>
          </p:cNvPr>
          <p:cNvSpPr txBox="1"/>
          <p:nvPr/>
        </p:nvSpPr>
        <p:spPr>
          <a:xfrm>
            <a:off x="6804248" y="6093296"/>
            <a:ext cx="129614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Πίσω</a:t>
            </a:r>
            <a:endParaRPr lang="el-GR" dirty="0"/>
          </a:p>
        </p:txBody>
      </p:sp>
      <p:pic>
        <p:nvPicPr>
          <p:cNvPr id="6" name="5 - Εικόνα" descr="Σχετική εικόνα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680312"/>
            <a:ext cx="1835696" cy="117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4000" b="1" dirty="0" smtClean="0">
                <a:latin typeface="Verdana" pitchFamily="34" charset="0"/>
                <a:cs typeface="Times New Roman" pitchFamily="18" charset="0"/>
              </a:rPr>
              <a:t>179  χώρες   </a:t>
            </a:r>
            <a:br>
              <a:rPr lang="el-GR" sz="4000" b="1" dirty="0" smtClean="0">
                <a:latin typeface="Verdana" pitchFamily="34" charset="0"/>
                <a:cs typeface="Times New Roman" pitchFamily="18" charset="0"/>
              </a:rPr>
            </a:br>
            <a:r>
              <a:rPr lang="el-GR" sz="4000" b="1" dirty="0" smtClean="0">
                <a:latin typeface="Verdana" pitchFamily="34" charset="0"/>
                <a:cs typeface="Times New Roman" pitchFamily="18" charset="0"/>
              </a:rPr>
              <a:t>108  αρχηγοί κρατών</a:t>
            </a:r>
            <a:endParaRPr lang="el-GR" sz="4000" b="1" dirty="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l-GR" sz="3200" b="1" dirty="0" smtClean="0">
                <a:solidFill>
                  <a:srgbClr val="C00000"/>
                </a:solidFill>
                <a:latin typeface="Verdana" pitchFamily="34" charset="0"/>
              </a:rPr>
              <a:t>«</a:t>
            </a:r>
            <a:r>
              <a:rPr lang="en-US" sz="3200" b="1" dirty="0" smtClean="0">
                <a:solidFill>
                  <a:srgbClr val="C00000"/>
                </a:solidFill>
                <a:latin typeface="Verdana" pitchFamily="34" charset="0"/>
              </a:rPr>
              <a:t>Agenda  </a:t>
            </a:r>
            <a:r>
              <a:rPr lang="el-GR" sz="3200" b="1" dirty="0" smtClean="0">
                <a:solidFill>
                  <a:srgbClr val="C00000"/>
                </a:solidFill>
                <a:latin typeface="Verdana" pitchFamily="34" charset="0"/>
              </a:rPr>
              <a:t> 21»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l-GR" sz="2400" dirty="0" smtClean="0">
                <a:latin typeface="Verdana" pitchFamily="34" charset="0"/>
              </a:rPr>
              <a:t>Συμφωνία για τη </a:t>
            </a:r>
            <a:r>
              <a:rPr lang="el-GR" sz="2400" b="1" dirty="0" smtClean="0">
                <a:latin typeface="Verdana" pitchFamily="34" charset="0"/>
              </a:rPr>
              <a:t>Βιοποικιλότητα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l-GR" sz="2400" dirty="0" smtClean="0">
                <a:latin typeface="Verdana" pitchFamily="34" charset="0"/>
              </a:rPr>
              <a:t>Συμφωνία για τα </a:t>
            </a:r>
            <a:r>
              <a:rPr lang="el-GR" sz="2400" b="1" dirty="0" smtClean="0">
                <a:latin typeface="Verdana" pitchFamily="34" charset="0"/>
              </a:rPr>
              <a:t>Δάση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l-GR" sz="2400" dirty="0" smtClean="0">
                <a:latin typeface="Verdana" pitchFamily="34" charset="0"/>
              </a:rPr>
              <a:t>Συμφωνία για την </a:t>
            </a:r>
            <a:r>
              <a:rPr lang="el-GR" sz="2400" b="1" dirty="0" smtClean="0">
                <a:latin typeface="Verdana" pitchFamily="34" charset="0"/>
              </a:rPr>
              <a:t>κλιματική αλλαγή</a:t>
            </a:r>
          </a:p>
          <a:p>
            <a:endParaRPr lang="el-GR" dirty="0"/>
          </a:p>
        </p:txBody>
      </p:sp>
      <p:sp>
        <p:nvSpPr>
          <p:cNvPr id="4" name="3 - TextBox">
            <a:hlinkClick r:id="rId2" action="ppaction://hlinksldjump"/>
          </p:cNvPr>
          <p:cNvSpPr txBox="1"/>
          <p:nvPr/>
        </p:nvSpPr>
        <p:spPr>
          <a:xfrm>
            <a:off x="6804248" y="6093296"/>
            <a:ext cx="129614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Πίσω</a:t>
            </a:r>
            <a:endParaRPr lang="el-GR" dirty="0"/>
          </a:p>
        </p:txBody>
      </p:sp>
      <p:pic>
        <p:nvPicPr>
          <p:cNvPr id="6" name="5 - Εικόνα" descr="Σχετική εικόνα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680312"/>
            <a:ext cx="1835696" cy="117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642942"/>
          </a:xfrm>
        </p:spPr>
        <p:txBody>
          <a:bodyPr>
            <a:noAutofit/>
          </a:bodyPr>
          <a:lstStyle/>
          <a:p>
            <a:pPr marL="274320" indent="-274320" algn="ctr">
              <a:lnSpc>
                <a:spcPct val="150000"/>
              </a:lnSpc>
              <a:spcBef>
                <a:spcPts val="0"/>
              </a:spcBef>
              <a:buClr>
                <a:schemeClr val="accent3"/>
              </a:buClr>
              <a:buSzPct val="95000"/>
            </a:pPr>
            <a:r>
              <a:rPr lang="el-GR" sz="2400" dirty="0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 </a:t>
            </a:r>
            <a:r>
              <a:rPr lang="el-GR" sz="2400" dirty="0" smtClean="0">
                <a:solidFill>
                  <a:schemeClr val="tx1"/>
                </a:solidFill>
                <a:latin typeface="Arial Black" pitchFamily="34" charset="0"/>
                <a:ea typeface="+mn-ea"/>
                <a:cs typeface="+mn-cs"/>
              </a:rPr>
              <a:t>ΣΥΣΚΕΨΕΙΣ  ΓΙΑ ΤΗΝ ΚΛΙΜΑΤΙΚΗ ΑΛΛΑΓΗ</a:t>
            </a:r>
            <a:endParaRPr lang="el-GR" sz="2400" dirty="0">
              <a:solidFill>
                <a:schemeClr val="tx1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US" sz="2400" dirty="0" smtClean="0">
                <a:latin typeface="Verdana" pitchFamily="34" charset="0"/>
              </a:rPr>
              <a:t>1989 </a:t>
            </a:r>
            <a:r>
              <a:rPr lang="en-US" sz="2400" dirty="0" err="1" smtClean="0">
                <a:latin typeface="Verdana" pitchFamily="34" charset="0"/>
              </a:rPr>
              <a:t>Noordwijk</a:t>
            </a:r>
            <a:r>
              <a:rPr lang="en-US" sz="2400" dirty="0" smtClean="0">
                <a:latin typeface="Verdana" pitchFamily="34" charset="0"/>
              </a:rPr>
              <a:t>  </a:t>
            </a:r>
            <a:r>
              <a:rPr lang="el-GR" sz="2400" dirty="0" smtClean="0">
                <a:latin typeface="Verdana" pitchFamily="34" charset="0"/>
              </a:rPr>
              <a:t>Ολλανδίας</a:t>
            </a:r>
          </a:p>
          <a:p>
            <a:pPr>
              <a:lnSpc>
                <a:spcPct val="160000"/>
              </a:lnSpc>
              <a:spcBef>
                <a:spcPts val="0"/>
              </a:spcBef>
              <a:buNone/>
            </a:pPr>
            <a:r>
              <a:rPr lang="el-GR" sz="2400" b="1" dirty="0" smtClean="0">
                <a:latin typeface="Verdana" pitchFamily="34" charset="0"/>
              </a:rPr>
              <a:t>   1990</a:t>
            </a:r>
            <a:r>
              <a:rPr lang="el-GR" sz="2400" dirty="0" smtClean="0">
                <a:latin typeface="Verdana" pitchFamily="34" charset="0"/>
              </a:rPr>
              <a:t> συνυπολογίστηκαν για πρώτη φορά οι εκπομπές  </a:t>
            </a:r>
            <a:r>
              <a:rPr lang="en-US" sz="2400" dirty="0" smtClean="0">
                <a:latin typeface="Verdana" pitchFamily="34" charset="0"/>
              </a:rPr>
              <a:t>CO</a:t>
            </a:r>
            <a:r>
              <a:rPr lang="en-US" sz="2400" baseline="-25000" dirty="0" smtClean="0">
                <a:latin typeface="Verdana" pitchFamily="34" charset="0"/>
              </a:rPr>
              <a:t>2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l-GR" sz="2400" dirty="0" smtClean="0">
                <a:latin typeface="Verdana" pitchFamily="34" charset="0"/>
              </a:rPr>
              <a:t>1992  </a:t>
            </a:r>
            <a:r>
              <a:rPr lang="el-GR" sz="2400" dirty="0" err="1" smtClean="0">
                <a:latin typeface="Verdana" pitchFamily="34" charset="0"/>
              </a:rPr>
              <a:t>Ριο</a:t>
            </a:r>
            <a:r>
              <a:rPr lang="el-GR" sz="2400" dirty="0" smtClean="0">
                <a:latin typeface="Verdana" pitchFamily="34" charset="0"/>
              </a:rPr>
              <a:t>  Σταθεροποίηση στα επίπεδα 1990</a:t>
            </a:r>
            <a:endParaRPr lang="en-US" sz="2400" dirty="0" smtClean="0">
              <a:latin typeface="Verdana" pitchFamily="34" charset="0"/>
            </a:endParaRP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US" sz="2400" b="1" dirty="0" smtClean="0">
                <a:latin typeface="Verdana" pitchFamily="34" charset="0"/>
              </a:rPr>
              <a:t>1997</a:t>
            </a:r>
            <a:r>
              <a:rPr lang="en-US" sz="2400" dirty="0" smtClean="0">
                <a:latin typeface="Verdana" pitchFamily="34" charset="0"/>
              </a:rPr>
              <a:t>  </a:t>
            </a:r>
            <a:r>
              <a:rPr lang="el-GR" sz="2400" dirty="0" smtClean="0">
                <a:latin typeface="Verdana" pitchFamily="34" charset="0"/>
              </a:rPr>
              <a:t>Πρωτόκολλο του Κιότο  159 χώρες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l-GR" sz="2400" dirty="0" smtClean="0">
                <a:latin typeface="Verdana" pitchFamily="34" charset="0"/>
              </a:rPr>
              <a:t>Μείωση  5% σε σχέση με τα επίπεδα του 1990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l-GR" sz="2400" b="1" dirty="0" smtClean="0">
                <a:latin typeface="Verdana" pitchFamily="34" charset="0"/>
              </a:rPr>
              <a:t>2015</a:t>
            </a:r>
            <a:r>
              <a:rPr lang="el-GR" sz="2400" dirty="0" smtClean="0">
                <a:latin typeface="Verdana" pitchFamily="34" charset="0"/>
              </a:rPr>
              <a:t>   Παρίσι   195  χώρες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l-GR" sz="2400" dirty="0" smtClean="0">
                <a:latin typeface="Verdana" pitchFamily="34" charset="0"/>
              </a:rPr>
              <a:t>          </a:t>
            </a:r>
            <a:r>
              <a:rPr lang="el-GR" sz="2400" b="1" dirty="0" smtClean="0">
                <a:latin typeface="Verdana" pitchFamily="34" charset="0"/>
              </a:rPr>
              <a:t>Ε.Ε</a:t>
            </a:r>
            <a:r>
              <a:rPr lang="en-US" sz="2400" b="1" dirty="0" smtClean="0">
                <a:latin typeface="Verdana" pitchFamily="34" charset="0"/>
              </a:rPr>
              <a:t>.</a:t>
            </a:r>
            <a:r>
              <a:rPr lang="el-GR" sz="2400" b="1" dirty="0" smtClean="0">
                <a:latin typeface="Verdana" pitchFamily="34" charset="0"/>
              </a:rPr>
              <a:t> </a:t>
            </a:r>
            <a:r>
              <a:rPr lang="el-GR" sz="2400" b="1" dirty="0" smtClean="0">
                <a:latin typeface="Verdana" pitchFamily="34" charset="0"/>
              </a:rPr>
              <a:t>μείωση κατά 40% έως το 2030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endParaRPr lang="el-GR" sz="2400" dirty="0">
              <a:latin typeface="Verdana" pitchFamily="34" charset="0"/>
            </a:endParaRPr>
          </a:p>
        </p:txBody>
      </p:sp>
      <p:sp>
        <p:nvSpPr>
          <p:cNvPr id="4" name="3 - TextBox">
            <a:hlinkClick r:id="rId2" action="ppaction://hlinksldjump"/>
          </p:cNvPr>
          <p:cNvSpPr txBox="1"/>
          <p:nvPr/>
        </p:nvSpPr>
        <p:spPr>
          <a:xfrm>
            <a:off x="6804248" y="6093296"/>
            <a:ext cx="129614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Πίσω</a:t>
            </a:r>
            <a:endParaRPr lang="el-GR" dirty="0"/>
          </a:p>
        </p:txBody>
      </p:sp>
      <p:pic>
        <p:nvPicPr>
          <p:cNvPr id="6" name="5 - Εικόνα" descr="Σχετική εικόνα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500702"/>
            <a:ext cx="1835696" cy="1142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857388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l-GR" sz="3200" dirty="0" smtClean="0">
                <a:solidFill>
                  <a:schemeClr val="tx1"/>
                </a:solidFill>
                <a:latin typeface="Arial Black" pitchFamily="34" charset="0"/>
              </a:rPr>
              <a:t>ΑΕΙΦΟΡΙΚΗ,  ΒΙΩΣΙΜΗ</a:t>
            </a:r>
            <a:r>
              <a:rPr lang="en-US" sz="3200" dirty="0" smtClean="0">
                <a:solidFill>
                  <a:schemeClr val="tx1"/>
                </a:solidFill>
                <a:latin typeface="Arial Black" pitchFamily="34" charset="0"/>
              </a:rPr>
              <a:t>,</a:t>
            </a:r>
            <a:r>
              <a:rPr lang="el-GR" sz="3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l-GR" sz="3200" dirty="0" smtClean="0">
                <a:solidFill>
                  <a:schemeClr val="tx1"/>
                </a:solidFill>
                <a:latin typeface="Arial Black" pitchFamily="34" charset="0"/>
              </a:rPr>
              <a:t>ΠΡΑΣΙΝΗ </a:t>
            </a:r>
            <a:r>
              <a:rPr lang="el-GR" sz="4000" dirty="0" smtClean="0">
                <a:solidFill>
                  <a:schemeClr val="tx1"/>
                </a:solidFill>
                <a:latin typeface="Arial Black" pitchFamily="34" charset="0"/>
              </a:rPr>
              <a:t>ΑΝΑΠΤΥΞΗ </a:t>
            </a:r>
            <a:br>
              <a:rPr lang="el-GR" sz="4000" dirty="0" smtClean="0">
                <a:solidFill>
                  <a:schemeClr val="tx1"/>
                </a:solidFill>
                <a:latin typeface="Arial Black" pitchFamily="34" charset="0"/>
              </a:rPr>
            </a:br>
            <a:endParaRPr lang="el-GR" sz="4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2786058"/>
            <a:ext cx="8229600" cy="324538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i="1" dirty="0" smtClean="0"/>
              <a:t>οι  φυσικοί πόροι διατηρούνται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i="1" dirty="0" smtClean="0"/>
              <a:t>το περιβάλλον προστατεύεται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i="1" dirty="0" smtClean="0"/>
              <a:t>η οικονομία δεν πλήττεται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i="1" dirty="0" smtClean="0"/>
              <a:t>η ποιότητα ζωής των πολιτών βελτιώνεται </a:t>
            </a:r>
            <a:endParaRPr lang="el-GR" i="1" dirty="0"/>
          </a:p>
        </p:txBody>
      </p:sp>
      <p:pic>
        <p:nvPicPr>
          <p:cNvPr id="5" name="4 - Εικόνα" descr="Σχετική εικόνα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680312"/>
            <a:ext cx="1835696" cy="117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78595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l-GR" sz="3100" dirty="0" smtClean="0">
                <a:solidFill>
                  <a:schemeClr val="tx1"/>
                </a:solidFill>
                <a:latin typeface="Arial Black" pitchFamily="34" charset="0"/>
              </a:rPr>
              <a:t>ΟΙ</a:t>
            </a:r>
            <a:r>
              <a:rPr lang="el-GR" sz="3100" dirty="0" smtClean="0">
                <a:latin typeface="Arial Black" pitchFamily="34" charset="0"/>
              </a:rPr>
              <a:t> </a:t>
            </a:r>
            <a:r>
              <a:rPr lang="el-GR" sz="3100" dirty="0" smtClean="0">
                <a:solidFill>
                  <a:schemeClr val="tx1"/>
                </a:solidFill>
                <a:latin typeface="Arial Black" pitchFamily="34" charset="0"/>
              </a:rPr>
              <a:t>ΤΡΕΙΣ  ΠΥΛΩΝΕΣ ΤΗΣ ΒΙΩΣΙΜΗΣ ΑΝΑΠΤΥΞΗΣ </a:t>
            </a:r>
            <a:r>
              <a:rPr lang="el-GR" sz="36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el-GR" sz="36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l-GR" sz="2700" dirty="0" smtClean="0">
                <a:solidFill>
                  <a:schemeClr val="tx1"/>
                </a:solidFill>
                <a:latin typeface="Arial Black" pitchFamily="34" charset="0"/>
              </a:rPr>
              <a:t>(η ισορροπία τους δισεπίλυτο πρόβλημα)</a:t>
            </a:r>
            <a:endParaRPr lang="el-GR" sz="2700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l-GR" dirty="0"/>
          </a:p>
        </p:txBody>
      </p:sp>
      <p:pic>
        <p:nvPicPr>
          <p:cNvPr id="4" name="3 - Θέση περιεχομένου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348880"/>
            <a:ext cx="535785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- Εικόνα" descr="Σχετική εικόνα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680312"/>
            <a:ext cx="1835696" cy="117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sz="2400" dirty="0" smtClean="0">
              <a:latin typeface="Verdana" pitchFamily="34" charset="0"/>
            </a:endParaRPr>
          </a:p>
          <a:p>
            <a:pPr>
              <a:lnSpc>
                <a:spcPct val="200000"/>
              </a:lnSpc>
              <a:spcBef>
                <a:spcPts val="0"/>
              </a:spcBef>
              <a:buNone/>
            </a:pPr>
            <a:r>
              <a:rPr lang="el-GR" sz="2400" dirty="0" smtClean="0">
                <a:latin typeface="Verdana" pitchFamily="34" charset="0"/>
              </a:rPr>
              <a:t>   Συντονίζει	:   </a:t>
            </a:r>
            <a:r>
              <a:rPr lang="el-GR" sz="2400" i="1" dirty="0" smtClean="0">
                <a:latin typeface="Verdana" pitchFamily="34" charset="0"/>
              </a:rPr>
              <a:t>Κώστας   Χρονόπουλος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el-GR" sz="2400" dirty="0" smtClean="0">
              <a:latin typeface="Verdana" pitchFamily="34" charset="0"/>
            </a:endParaRPr>
          </a:p>
          <a:p>
            <a:pPr>
              <a:lnSpc>
                <a:spcPct val="200000"/>
              </a:lnSpc>
              <a:spcBef>
                <a:spcPts val="0"/>
              </a:spcBef>
              <a:buNone/>
            </a:pPr>
            <a:r>
              <a:rPr lang="el-GR" sz="2400" dirty="0" smtClean="0">
                <a:latin typeface="Verdana" pitchFamily="34" charset="0"/>
              </a:rPr>
              <a:t>   Παρουσιάζουν	:   </a:t>
            </a:r>
            <a:r>
              <a:rPr lang="el-GR" sz="2400" i="1" dirty="0" err="1" smtClean="0">
                <a:latin typeface="Verdana" pitchFamily="34" charset="0"/>
              </a:rPr>
              <a:t>Μάριον</a:t>
            </a:r>
            <a:r>
              <a:rPr lang="el-GR" sz="2400" i="1" dirty="0" smtClean="0">
                <a:latin typeface="Verdana" pitchFamily="34" charset="0"/>
              </a:rPr>
              <a:t>   </a:t>
            </a:r>
            <a:r>
              <a:rPr lang="el-GR" sz="2400" i="1" dirty="0" err="1" smtClean="0">
                <a:latin typeface="Verdana" pitchFamily="34" charset="0"/>
              </a:rPr>
              <a:t>Τσιλιβή</a:t>
            </a:r>
            <a:endParaRPr lang="el-GR" sz="2400" i="1" dirty="0" smtClean="0">
              <a:latin typeface="Verdana" pitchFamily="34" charset="0"/>
            </a:endParaRPr>
          </a:p>
          <a:p>
            <a:pPr>
              <a:lnSpc>
                <a:spcPct val="200000"/>
              </a:lnSpc>
              <a:spcBef>
                <a:spcPts val="0"/>
              </a:spcBef>
              <a:buNone/>
            </a:pPr>
            <a:r>
              <a:rPr lang="el-GR" sz="2400" i="1" dirty="0" smtClean="0">
                <a:latin typeface="Verdana" pitchFamily="34" charset="0"/>
              </a:rPr>
              <a:t>                             Γιάννης   </a:t>
            </a:r>
            <a:r>
              <a:rPr lang="el-GR" sz="2400" i="1" dirty="0" err="1" smtClean="0">
                <a:latin typeface="Verdana" pitchFamily="34" charset="0"/>
              </a:rPr>
              <a:t>Κουτσούγερας</a:t>
            </a:r>
            <a:endParaRPr lang="el-GR" sz="2400" i="1" dirty="0" smtClean="0">
              <a:latin typeface="Verdana" pitchFamily="34" charset="0"/>
            </a:endParaRPr>
          </a:p>
          <a:p>
            <a:endParaRPr lang="el-GR" dirty="0"/>
          </a:p>
        </p:txBody>
      </p:sp>
      <p:pic>
        <p:nvPicPr>
          <p:cNvPr id="4" name="3 - Εικόνα" descr="Σχετική εικόνα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680312"/>
            <a:ext cx="1835696" cy="117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el-GR" sz="3200" dirty="0" smtClean="0">
                <a:solidFill>
                  <a:schemeClr val="tx1"/>
                </a:solidFill>
                <a:latin typeface="Arial Black" pitchFamily="34" charset="0"/>
              </a:rPr>
              <a:t>ΑΡΧΕΣ  ΒΙΩΣΙΜΗΣ ΑΝΑΠΤΥΞΗΣ</a:t>
            </a:r>
            <a:endParaRPr lang="el-GR" sz="32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714488"/>
            <a:ext cx="8229600" cy="423142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2800" dirty="0" smtClean="0">
                <a:latin typeface="Verdana" pitchFamily="34" charset="0"/>
              </a:rPr>
              <a:t>Αρχή της </a:t>
            </a:r>
            <a:r>
              <a:rPr lang="el-GR" sz="2800" dirty="0" smtClean="0">
                <a:latin typeface="Verdana" pitchFamily="34" charset="0"/>
                <a:hlinkClick r:id="rId2" action="ppaction://hlinksldjump"/>
              </a:rPr>
              <a:t>βιοποικιλότητας</a:t>
            </a:r>
            <a:endParaRPr lang="el-GR" sz="2800" dirty="0" smtClean="0">
              <a:latin typeface="Verdan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l-GR" sz="2800" dirty="0" smtClean="0">
              <a:latin typeface="Verdan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2800" dirty="0" smtClean="0">
                <a:latin typeface="Verdana" pitchFamily="34" charset="0"/>
              </a:rPr>
              <a:t>Αρχή της κοινής φυσικής κληρονομιάς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l-GR" sz="2800" dirty="0" smtClean="0">
              <a:latin typeface="Verdan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2800" dirty="0" smtClean="0">
                <a:latin typeface="Verdana" pitchFamily="34" charset="0"/>
              </a:rPr>
              <a:t>Αρχή του φυσικού κάλλους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l-GR" sz="2800" dirty="0" smtClean="0">
              <a:latin typeface="Verdan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2800" dirty="0" smtClean="0">
                <a:latin typeface="Verdana" pitchFamily="34" charset="0"/>
              </a:rPr>
              <a:t>Αρχή της οικολογικής συνείδησης του </a:t>
            </a:r>
            <a:r>
              <a:rPr lang="en-US" sz="2800" dirty="0" smtClean="0">
                <a:latin typeface="Verdana" pitchFamily="34" charset="0"/>
              </a:rPr>
              <a:t>                    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Verdana" pitchFamily="34" charset="0"/>
              </a:rPr>
              <a:t>       </a:t>
            </a:r>
            <a:r>
              <a:rPr lang="el-GR" sz="2800" dirty="0" smtClean="0">
                <a:latin typeface="Verdana" pitchFamily="34" charset="0"/>
              </a:rPr>
              <a:t>ανθρώπου</a:t>
            </a:r>
            <a:endParaRPr lang="el-GR" dirty="0"/>
          </a:p>
        </p:txBody>
      </p:sp>
      <p:pic>
        <p:nvPicPr>
          <p:cNvPr id="5" name="4 - Εικόνα" descr="Σχετική εικόνα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680312"/>
            <a:ext cx="1835696" cy="117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3200" b="1" i="1" dirty="0" smtClean="0">
                <a:latin typeface="Verdana" pitchFamily="34" charset="0"/>
              </a:rPr>
              <a:t>   Αξιώνει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3200" dirty="0" smtClean="0">
                <a:latin typeface="Verdana" pitchFamily="34" charset="0"/>
              </a:rPr>
              <a:t>  </a:t>
            </a:r>
            <a:r>
              <a:rPr lang="el-GR" sz="2400" dirty="0" smtClean="0">
                <a:latin typeface="Verdana" pitchFamily="34" charset="0"/>
              </a:rPr>
              <a:t>την προστασία όλων των βιολογικών οργανισμών για τη διατήρηση 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400" dirty="0" smtClean="0">
                <a:latin typeface="Verdana" pitchFamily="34" charset="0"/>
              </a:rPr>
              <a:t>   της ισορροπίας 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400" dirty="0" smtClean="0">
                <a:latin typeface="Verdana" pitchFamily="34" charset="0"/>
              </a:rPr>
              <a:t>          των 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400" b="1" i="1" dirty="0" smtClean="0">
                <a:latin typeface="Verdana" pitchFamily="34" charset="0"/>
              </a:rPr>
              <a:t>οικοσυστημάτων.</a:t>
            </a:r>
            <a:endParaRPr lang="el-GR" sz="2400" b="1" i="1" dirty="0">
              <a:latin typeface="Verdana" pitchFamily="34" charset="0"/>
            </a:endParaRPr>
          </a:p>
        </p:txBody>
      </p:sp>
      <p:pic>
        <p:nvPicPr>
          <p:cNvPr id="4" name="3 - Εικόνα" descr="Σχετική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2143116"/>
            <a:ext cx="4214842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>
            <a:hlinkClick r:id="rId3" action="ppaction://hlinksldjump"/>
          </p:cNvPr>
          <p:cNvSpPr txBox="1"/>
          <p:nvPr/>
        </p:nvSpPr>
        <p:spPr>
          <a:xfrm>
            <a:off x="827584" y="6165304"/>
            <a:ext cx="129614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Πίσω</a:t>
            </a:r>
            <a:endParaRPr lang="el-G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l-GR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Σας   ευχαριστούμε ………</a:t>
            </a:r>
            <a:br>
              <a:rPr lang="el-GR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για την προσοχή σας …………</a:t>
            </a:r>
            <a:endParaRPr lang="el-GR" sz="3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5 - Θέση περιεχομένου" descr="Σχετική εικόνα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500306"/>
            <a:ext cx="542928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4665700"/>
          </a:xfrm>
        </p:spPr>
        <p:txBody>
          <a:bodyPr>
            <a:noAutofit/>
          </a:bodyPr>
          <a:lstStyle/>
          <a:p>
            <a:r>
              <a:rPr lang="el-GR" sz="3600" i="1" dirty="0" smtClean="0">
                <a:solidFill>
                  <a:srgbClr val="7030A0"/>
                </a:solidFill>
                <a:latin typeface="Arial Black" pitchFamily="34" charset="0"/>
                <a:cs typeface="Times New Roman" panose="02020603050405020304" pitchFamily="18" charset="0"/>
              </a:rPr>
              <a:t>Η  </a:t>
            </a:r>
            <a:r>
              <a:rPr lang="en-US" sz="3600" i="1" dirty="0" smtClean="0">
                <a:solidFill>
                  <a:srgbClr val="7030A0"/>
                </a:solidFill>
                <a:latin typeface="Arial Black" pitchFamily="34" charset="0"/>
                <a:cs typeface="Times New Roman" panose="02020603050405020304" pitchFamily="18" charset="0"/>
              </a:rPr>
              <a:t> </a:t>
            </a:r>
            <a:r>
              <a:rPr lang="el-GR" sz="3600" i="1" dirty="0" smtClean="0">
                <a:solidFill>
                  <a:srgbClr val="7030A0"/>
                </a:solidFill>
                <a:latin typeface="Arial Black" pitchFamily="34" charset="0"/>
                <a:cs typeface="Times New Roman" panose="02020603050405020304" pitchFamily="18" charset="0"/>
              </a:rPr>
              <a:t>ΠΟΡΕΙΑ  ……..</a:t>
            </a:r>
            <a:r>
              <a:rPr lang="el-GR" sz="3600" dirty="0" smtClean="0">
                <a:solidFill>
                  <a:srgbClr val="7030A0"/>
                </a:solidFill>
                <a:latin typeface="Arial Black" pitchFamily="34" charset="0"/>
                <a:cs typeface="Times New Roman" panose="02020603050405020304" pitchFamily="18" charset="0"/>
              </a:rPr>
              <a:t/>
            </a:r>
            <a:br>
              <a:rPr lang="el-GR" sz="3600" dirty="0" smtClean="0">
                <a:solidFill>
                  <a:srgbClr val="7030A0"/>
                </a:solidFill>
                <a:latin typeface="Arial Black" pitchFamily="34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7030A0"/>
                </a:solidFill>
                <a:latin typeface="Arial Black" pitchFamily="34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solidFill>
                  <a:srgbClr val="7030A0"/>
                </a:solidFill>
                <a:latin typeface="Arial Black" pitchFamily="34" charset="0"/>
                <a:cs typeface="Times New Roman" panose="02020603050405020304" pitchFamily="18" charset="0"/>
              </a:rPr>
            </a:br>
            <a:r>
              <a:rPr lang="el-GR" sz="3600" dirty="0" smtClean="0">
                <a:solidFill>
                  <a:srgbClr val="7030A0"/>
                </a:solidFill>
                <a:latin typeface="Arial Black" pitchFamily="34" charset="0"/>
                <a:cs typeface="Times New Roman" panose="02020603050405020304" pitchFamily="18" charset="0"/>
              </a:rPr>
              <a:t>     </a:t>
            </a:r>
            <a:r>
              <a:rPr lang="en-US" sz="3600" dirty="0" smtClean="0">
                <a:solidFill>
                  <a:srgbClr val="7030A0"/>
                </a:solidFill>
                <a:latin typeface="Arial Black" pitchFamily="34" charset="0"/>
                <a:cs typeface="Times New Roman" panose="02020603050405020304" pitchFamily="18" charset="0"/>
              </a:rPr>
              <a:t> </a:t>
            </a:r>
            <a:r>
              <a:rPr lang="el-GR" sz="3600" i="1" dirty="0" smtClean="0">
                <a:solidFill>
                  <a:srgbClr val="7030A0"/>
                </a:solidFill>
                <a:latin typeface="Arial Black" pitchFamily="34" charset="0"/>
                <a:cs typeface="Times New Roman" panose="02020603050405020304" pitchFamily="18" charset="0"/>
              </a:rPr>
              <a:t>ΠΡΟΣ </a:t>
            </a:r>
            <a:r>
              <a:rPr lang="en-US" sz="3600" i="1" dirty="0" smtClean="0">
                <a:solidFill>
                  <a:srgbClr val="7030A0"/>
                </a:solidFill>
                <a:latin typeface="Arial Black" pitchFamily="34" charset="0"/>
                <a:cs typeface="Times New Roman" panose="02020603050405020304" pitchFamily="18" charset="0"/>
              </a:rPr>
              <a:t>  </a:t>
            </a:r>
            <a:r>
              <a:rPr lang="el-GR" sz="3600" i="1" dirty="0" smtClean="0">
                <a:solidFill>
                  <a:srgbClr val="7030A0"/>
                </a:solidFill>
                <a:latin typeface="Arial Black" pitchFamily="34" charset="0"/>
                <a:cs typeface="Times New Roman" panose="02020603050405020304" pitchFamily="18" charset="0"/>
              </a:rPr>
              <a:t>ΤΗ </a:t>
            </a:r>
            <a:r>
              <a:rPr lang="el-GR" sz="3600" dirty="0" smtClean="0">
                <a:solidFill>
                  <a:srgbClr val="7030A0"/>
                </a:solidFill>
                <a:latin typeface="Arial Black" pitchFamily="34" charset="0"/>
                <a:cs typeface="Times New Roman" panose="02020603050405020304" pitchFamily="18" charset="0"/>
              </a:rPr>
              <a:t/>
            </a:r>
            <a:br>
              <a:rPr lang="el-GR" sz="3600" dirty="0" smtClean="0">
                <a:solidFill>
                  <a:srgbClr val="7030A0"/>
                </a:solidFill>
                <a:latin typeface="Arial Black" pitchFamily="34" charset="0"/>
                <a:cs typeface="Times New Roman" panose="02020603050405020304" pitchFamily="18" charset="0"/>
              </a:rPr>
            </a:br>
            <a:r>
              <a:rPr lang="el-GR" sz="3600" dirty="0" smtClean="0">
                <a:solidFill>
                  <a:srgbClr val="7030A0"/>
                </a:solidFill>
                <a:latin typeface="Arial Black" pitchFamily="34" charset="0"/>
                <a:cs typeface="Times New Roman" panose="02020603050405020304" pitchFamily="18" charset="0"/>
              </a:rPr>
              <a:t/>
            </a:r>
            <a:br>
              <a:rPr lang="el-GR" sz="3600" dirty="0" smtClean="0">
                <a:solidFill>
                  <a:srgbClr val="7030A0"/>
                </a:solidFill>
                <a:latin typeface="Arial Black" pitchFamily="34" charset="0"/>
                <a:cs typeface="Times New Roman" panose="02020603050405020304" pitchFamily="18" charset="0"/>
              </a:rPr>
            </a:br>
            <a:r>
              <a:rPr lang="el-GR" sz="3600" dirty="0" smtClean="0">
                <a:solidFill>
                  <a:srgbClr val="7030A0"/>
                </a:solidFill>
                <a:latin typeface="Arial Black" pitchFamily="34" charset="0"/>
                <a:cs typeface="Times New Roman" panose="02020603050405020304" pitchFamily="18" charset="0"/>
              </a:rPr>
              <a:t>          ΒΙΩΣΙΜΗ </a:t>
            </a:r>
            <a:r>
              <a:rPr lang="en-US" sz="3600" dirty="0" smtClean="0">
                <a:solidFill>
                  <a:srgbClr val="7030A0"/>
                </a:solidFill>
                <a:latin typeface="Arial Black" pitchFamily="34" charset="0"/>
                <a:cs typeface="Times New Roman" panose="02020603050405020304" pitchFamily="18" charset="0"/>
              </a:rPr>
              <a:t>  </a:t>
            </a:r>
            <a:r>
              <a:rPr lang="el-GR" sz="3600" dirty="0" smtClean="0">
                <a:solidFill>
                  <a:srgbClr val="7030A0"/>
                </a:solidFill>
                <a:latin typeface="Arial Black" pitchFamily="34" charset="0"/>
                <a:cs typeface="Times New Roman" panose="02020603050405020304" pitchFamily="18" charset="0"/>
              </a:rPr>
              <a:t> ΑΝΑΠΤΥΞΗ</a:t>
            </a:r>
            <a:r>
              <a:rPr lang="el-GR" sz="3600" dirty="0" smtClean="0">
                <a:solidFill>
                  <a:srgbClr val="C00000"/>
                </a:solidFill>
                <a:latin typeface="Arial Black" pitchFamily="34" charset="0"/>
                <a:cs typeface="Times New Roman" panose="02020603050405020304" pitchFamily="18" charset="0"/>
              </a:rPr>
              <a:t/>
            </a:r>
            <a:br>
              <a:rPr lang="el-GR" sz="3600" dirty="0" smtClean="0">
                <a:solidFill>
                  <a:srgbClr val="C00000"/>
                </a:solidFill>
                <a:latin typeface="Arial Black" pitchFamily="34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C00000"/>
                </a:solidFill>
                <a:latin typeface="Arial Black" pitchFamily="34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solidFill>
                  <a:srgbClr val="C00000"/>
                </a:solidFill>
                <a:latin typeface="Arial Black" pitchFamily="34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rgbClr val="C00000"/>
                </a:solidFill>
                <a:latin typeface="Arial Black" pitchFamily="34" charset="0"/>
              </a:rPr>
              <a:t>                 </a:t>
            </a:r>
            <a:r>
              <a:rPr lang="en-US" sz="2400" i="1" dirty="0" smtClean="0">
                <a:solidFill>
                  <a:schemeClr val="tx1"/>
                </a:solidFill>
                <a:latin typeface="Arial Black" pitchFamily="34" charset="0"/>
              </a:rPr>
              <a:t>(Sustainable Development)</a:t>
            </a:r>
            <a:endParaRPr lang="el-GR" sz="2400" i="1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6" name="5 - Εικόνα" descr="Σχετική εικόνα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680312"/>
            <a:ext cx="1835696" cy="117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357322"/>
          </a:xfrm>
        </p:spPr>
        <p:txBody>
          <a:bodyPr/>
          <a:lstStyle/>
          <a:p>
            <a:pPr algn="ctr"/>
            <a:r>
              <a:rPr lang="el-GR" sz="3600" i="1" dirty="0" smtClean="0">
                <a:solidFill>
                  <a:srgbClr val="7030A0"/>
                </a:solidFill>
                <a:latin typeface="Arial Black" pitchFamily="34" charset="0"/>
              </a:rPr>
              <a:t>Η  ΑΦΥΠΝΙΣΗ ……</a:t>
            </a:r>
            <a:endParaRPr lang="el-GR" sz="3600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2857496"/>
            <a:ext cx="8186766" cy="3268667"/>
          </a:xfrm>
        </p:spPr>
        <p:txBody>
          <a:bodyPr/>
          <a:lstStyle/>
          <a:p>
            <a:r>
              <a:rPr lang="el-GR" i="1" dirty="0" smtClean="0"/>
              <a:t> </a:t>
            </a:r>
            <a:r>
              <a:rPr lang="el-GR" sz="2400" b="1" dirty="0" smtClean="0">
                <a:latin typeface="Verdana" pitchFamily="34" charset="0"/>
                <a:cs typeface="Times New Roman" pitchFamily="18" charset="0"/>
              </a:rPr>
              <a:t>1962</a:t>
            </a:r>
            <a:r>
              <a:rPr lang="en-US" sz="2400" b="1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l-GR" sz="2400" dirty="0" smtClean="0">
                <a:latin typeface="Verdana" pitchFamily="34" charset="0"/>
                <a:cs typeface="Times New Roman" pitchFamily="18" charset="0"/>
              </a:rPr>
              <a:t>: </a:t>
            </a:r>
            <a:r>
              <a:rPr lang="el-GR" sz="2400" b="1" dirty="0" smtClean="0">
                <a:latin typeface="Verdana" pitchFamily="34" charset="0"/>
                <a:cs typeface="Times New Roman" pitchFamily="18" charset="0"/>
              </a:rPr>
              <a:t>«</a:t>
            </a:r>
            <a:r>
              <a:rPr lang="en-US" sz="2400" b="1" i="1" dirty="0" smtClean="0">
                <a:latin typeface="Verdana" pitchFamily="34" charset="0"/>
                <a:cs typeface="Times New Roman" pitchFamily="18" charset="0"/>
              </a:rPr>
              <a:t>Silent  Spring</a:t>
            </a:r>
            <a:r>
              <a:rPr lang="el-GR" sz="2400" b="1" dirty="0" smtClean="0">
                <a:latin typeface="Verdana" pitchFamily="34" charset="0"/>
                <a:cs typeface="Times New Roman" pitchFamily="18" charset="0"/>
              </a:rPr>
              <a:t>»      </a:t>
            </a:r>
            <a:r>
              <a:rPr lang="en-US" sz="2400" dirty="0" smtClean="0">
                <a:latin typeface="Verdana" pitchFamily="34" charset="0"/>
                <a:cs typeface="Times New Roman" pitchFamily="18" charset="0"/>
                <a:hlinkClick r:id="rId2" action="ppaction://hlinksldjump"/>
              </a:rPr>
              <a:t>Rachel   Carson</a:t>
            </a:r>
            <a:endParaRPr lang="el-GR" sz="2400" dirty="0" smtClean="0">
              <a:latin typeface="Verdana" pitchFamily="34" charset="0"/>
              <a:cs typeface="Times New Roman" pitchFamily="18" charset="0"/>
            </a:endParaRPr>
          </a:p>
          <a:p>
            <a:pPr>
              <a:buNone/>
            </a:pPr>
            <a:endParaRPr lang="el-GR" sz="2400" dirty="0" smtClean="0">
              <a:latin typeface="Verdana" pitchFamily="34" charset="0"/>
              <a:cs typeface="Times New Roman" pitchFamily="18" charset="0"/>
            </a:endParaRPr>
          </a:p>
          <a:p>
            <a:pPr>
              <a:buNone/>
            </a:pPr>
            <a:endParaRPr lang="el-GR" sz="2400" dirty="0" smtClean="0">
              <a:latin typeface="Verdana" pitchFamily="34" charset="0"/>
              <a:cs typeface="Times New Roman" pitchFamily="18" charset="0"/>
            </a:endParaRPr>
          </a:p>
          <a:p>
            <a:r>
              <a:rPr lang="el-GR" sz="2400" b="1" dirty="0" smtClean="0">
                <a:latin typeface="Verdana" pitchFamily="34" charset="0"/>
                <a:cs typeface="Times New Roman" pitchFamily="18" charset="0"/>
              </a:rPr>
              <a:t>1972</a:t>
            </a:r>
            <a:r>
              <a:rPr lang="en-US" sz="2400" b="1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l-GR" sz="2400" dirty="0" smtClean="0">
                <a:latin typeface="Verdana" pitchFamily="34" charset="0"/>
                <a:cs typeface="Times New Roman" pitchFamily="18" charset="0"/>
              </a:rPr>
              <a:t>: </a:t>
            </a:r>
            <a:r>
              <a:rPr lang="el-GR" sz="2400" b="1" i="1" dirty="0" smtClean="0">
                <a:latin typeface="Verdana" pitchFamily="34" charset="0"/>
                <a:cs typeface="Times New Roman" pitchFamily="18" charset="0"/>
              </a:rPr>
              <a:t>«</a:t>
            </a:r>
            <a:r>
              <a:rPr lang="en-US" sz="2400" b="1" i="1" dirty="0" smtClean="0">
                <a:latin typeface="Verdana" pitchFamily="34" charset="0"/>
                <a:cs typeface="Times New Roman" pitchFamily="18" charset="0"/>
              </a:rPr>
              <a:t>The Limits  to Growth</a:t>
            </a:r>
            <a:r>
              <a:rPr lang="el-GR" sz="2400" b="1" i="1" dirty="0" smtClean="0">
                <a:latin typeface="Verdana" pitchFamily="34" charset="0"/>
                <a:cs typeface="Times New Roman" pitchFamily="18" charset="0"/>
              </a:rPr>
              <a:t>»</a:t>
            </a:r>
            <a:r>
              <a:rPr lang="en-US" sz="2400" b="1" i="1" dirty="0" smtClean="0">
                <a:latin typeface="Verdana" pitchFamily="34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Verdana" pitchFamily="34" charset="0"/>
                <a:cs typeface="Times New Roman" pitchFamily="18" charset="0"/>
                <a:hlinkClick r:id="rId3" action="ppaction://hlinksldjump"/>
              </a:rPr>
              <a:t>Club of Rome</a:t>
            </a:r>
            <a:endParaRPr lang="el-GR" sz="2400" dirty="0">
              <a:latin typeface="Verdana" pitchFamily="34" charset="0"/>
              <a:cs typeface="Times New Roman" pitchFamily="18" charset="0"/>
            </a:endParaRPr>
          </a:p>
        </p:txBody>
      </p:sp>
      <p:pic>
        <p:nvPicPr>
          <p:cNvPr id="5" name="4 - Εικόνα" descr="Σχετική εικόνα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680312"/>
            <a:ext cx="1835696" cy="117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/>
          <a:lstStyle/>
          <a:p>
            <a:pPr algn="l"/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Rachel   Carson</a:t>
            </a:r>
            <a:endParaRPr lang="el-GR" b="1" i="1" dirty="0">
              <a:solidFill>
                <a:srgbClr val="7030A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2000" dirty="0" smtClean="0">
                <a:latin typeface="Verdana" pitchFamily="34" charset="0"/>
                <a:cs typeface="Times New Roman" pitchFamily="18" charset="0"/>
              </a:rPr>
              <a:t>Αμερικανίδα θαλάσσια βιολόγος και περιβαλλοντολόγος, συγγραφέας.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l-GR" sz="2000" dirty="0" smtClean="0">
              <a:latin typeface="Verdana" pitchFamily="34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000" dirty="0" smtClean="0">
                <a:latin typeface="Verdana" pitchFamily="34" charset="0"/>
                <a:cs typeface="Times New Roman" pitchFamily="18" charset="0"/>
              </a:rPr>
              <a:t>Παρατήρησε ότι τα πουλιά και στα ζώα έπαψαν να ακούγονται </a:t>
            </a:r>
            <a:r>
              <a:rPr lang="en-US" sz="20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Verdana" pitchFamily="34" charset="0"/>
                <a:cs typeface="Times New Roman" pitchFamily="18" charset="0"/>
              </a:rPr>
              <a:t>εξαιτίας της έκθεσής τους στα εντομοκτόνα.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l-GR" sz="2000" dirty="0" smtClean="0">
              <a:latin typeface="Verdana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2000" dirty="0" smtClean="0">
                <a:latin typeface="Verdana" pitchFamily="34" charset="0"/>
                <a:cs typeface="Times New Roman" pitchFamily="18" charset="0"/>
              </a:rPr>
              <a:t>Πρωτοπόρος  στην αφύπνιση του κοινού για την ομορφιά της φύσης και τις επιπτώσεις της ρύπανσης.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endParaRPr lang="el-GR" sz="2400" dirty="0" smtClean="0">
              <a:latin typeface="Verdana" pitchFamily="34" charset="0"/>
              <a:cs typeface="Times New Roman" pitchFamily="18" charset="0"/>
            </a:endParaRPr>
          </a:p>
          <a:p>
            <a:pPr>
              <a:lnSpc>
                <a:spcPct val="160000"/>
              </a:lnSpc>
              <a:spcBef>
                <a:spcPts val="0"/>
              </a:spcBef>
            </a:pPr>
            <a:endParaRPr lang="el-GR" sz="2400" dirty="0" smtClean="0">
              <a:latin typeface="Verdana" pitchFamily="34" charset="0"/>
              <a:cs typeface="Times New Roman" pitchFamily="18" charset="0"/>
            </a:endParaRPr>
          </a:p>
          <a:p>
            <a:pPr>
              <a:lnSpc>
                <a:spcPct val="160000"/>
              </a:lnSpc>
              <a:spcBef>
                <a:spcPts val="0"/>
              </a:spcBef>
            </a:pPr>
            <a:endParaRPr lang="el-GR" sz="2400" dirty="0" smtClean="0">
              <a:latin typeface="Verdana" pitchFamily="34" charset="0"/>
              <a:cs typeface="Times New Roman" pitchFamily="18" charset="0"/>
            </a:endParaRPr>
          </a:p>
        </p:txBody>
      </p:sp>
      <p:pic>
        <p:nvPicPr>
          <p:cNvPr id="4" name="3 - Θέση περιεχομένου" descr="rachel-cars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6307827" y="292020"/>
            <a:ext cx="2464775" cy="1851096"/>
          </a:xfrm>
          <a:prstGeom prst="rect">
            <a:avLst/>
          </a:prstGeom>
        </p:spPr>
      </p:pic>
      <p:sp>
        <p:nvSpPr>
          <p:cNvPr id="5" name="4 - TextBox">
            <a:hlinkClick r:id="rId3" action="ppaction://hlinksldjump"/>
          </p:cNvPr>
          <p:cNvSpPr txBox="1"/>
          <p:nvPr/>
        </p:nvSpPr>
        <p:spPr>
          <a:xfrm>
            <a:off x="6804248" y="6093296"/>
            <a:ext cx="129614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Πίσω</a:t>
            </a:r>
            <a:endParaRPr lang="el-GR" dirty="0"/>
          </a:p>
        </p:txBody>
      </p:sp>
      <p:pic>
        <p:nvPicPr>
          <p:cNvPr id="7" name="6 - Εικόνα" descr="Σχετική εικόνα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680312"/>
            <a:ext cx="1835696" cy="117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71570"/>
          </a:xfrm>
        </p:spPr>
        <p:txBody>
          <a:bodyPr>
            <a:noAutofit/>
          </a:bodyPr>
          <a:lstStyle/>
          <a:p>
            <a:pPr algn="ctr"/>
            <a:r>
              <a:rPr lang="el-GR" sz="4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«Τα όρια της Μεγέθυνσης»</a:t>
            </a:r>
            <a:endParaRPr lang="el-GR" sz="4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endParaRPr lang="el-GR" sz="2400" dirty="0" smtClean="0">
              <a:latin typeface="Verdan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400" dirty="0" smtClean="0">
                <a:latin typeface="Verdana" pitchFamily="34" charset="0"/>
              </a:rPr>
              <a:t> πρώτη φορά  γίνεται συζήτηση  </a:t>
            </a:r>
            <a:r>
              <a:rPr lang="el-GR" sz="2400" b="1" i="1" dirty="0" smtClean="0">
                <a:latin typeface="Verdana" pitchFamily="34" charset="0"/>
              </a:rPr>
              <a:t>για </a:t>
            </a:r>
            <a:r>
              <a:rPr lang="en-US" sz="2400" b="1" i="1" dirty="0" smtClean="0">
                <a:latin typeface="Verdana" pitchFamily="34" charset="0"/>
              </a:rPr>
              <a:t> </a:t>
            </a:r>
            <a:r>
              <a:rPr lang="el-GR" sz="2400" b="1" i="1" dirty="0" smtClean="0">
                <a:latin typeface="Verdana" pitchFamily="34" charset="0"/>
              </a:rPr>
              <a:t>το</a:t>
            </a:r>
            <a:r>
              <a:rPr lang="en-US" sz="2400" b="1" i="1" dirty="0" smtClean="0">
                <a:latin typeface="Verdana" pitchFamily="34" charset="0"/>
              </a:rPr>
              <a:t>  </a:t>
            </a:r>
            <a:r>
              <a:rPr lang="el-GR" sz="2400" b="1" i="1" dirty="0" smtClean="0">
                <a:latin typeface="Verdana" pitchFamily="34" charset="0"/>
              </a:rPr>
              <a:t>αν 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400" dirty="0" smtClean="0">
                <a:latin typeface="Verdana" pitchFamily="34" charset="0"/>
              </a:rPr>
              <a:t>η  </a:t>
            </a:r>
            <a:r>
              <a:rPr lang="el-GR" sz="2400" u="sng" dirty="0" smtClean="0">
                <a:latin typeface="Verdana" pitchFamily="34" charset="0"/>
              </a:rPr>
              <a:t>εκθετική αύξηση του πληθυσμού</a:t>
            </a:r>
            <a:r>
              <a:rPr lang="el-GR" sz="2400" dirty="0" smtClean="0">
                <a:latin typeface="Verdana" pitchFamily="34" charset="0"/>
              </a:rPr>
              <a:t>  και 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400" dirty="0" smtClean="0">
                <a:latin typeface="Verdana" pitchFamily="34" charset="0"/>
              </a:rPr>
              <a:t>η  </a:t>
            </a:r>
            <a:r>
              <a:rPr lang="el-GR" sz="2400" u="sng" dirty="0" smtClean="0">
                <a:latin typeface="Verdana" pitchFamily="34" charset="0"/>
              </a:rPr>
              <a:t>αλόγιστη χρήση των φυσικών πόρων 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400" b="1" dirty="0" smtClean="0">
                <a:latin typeface="Verdana" pitchFamily="34" charset="0"/>
              </a:rPr>
              <a:t>ευθύνονται 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400" i="1" dirty="0" smtClean="0">
                <a:latin typeface="Verdana" pitchFamily="34" charset="0"/>
              </a:rPr>
              <a:t>για την περιβαλλοντική υποβάθμιση και 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400" i="1" dirty="0" smtClean="0">
                <a:latin typeface="Verdana" pitchFamily="34" charset="0"/>
              </a:rPr>
              <a:t>την απώλεια της βιοποικιλότητας</a:t>
            </a:r>
            <a:endParaRPr lang="el-GR" sz="2400" i="1" dirty="0">
              <a:latin typeface="Verdana" pitchFamily="34" charset="0"/>
            </a:endParaRPr>
          </a:p>
        </p:txBody>
      </p:sp>
      <p:pic>
        <p:nvPicPr>
          <p:cNvPr id="5" name="4 - Εικόνα" descr="Σχετική εικόνα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680312"/>
            <a:ext cx="1835696" cy="117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214446"/>
          </a:xfrm>
        </p:spPr>
        <p:txBody>
          <a:bodyPr>
            <a:noAutofit/>
          </a:bodyPr>
          <a:lstStyle/>
          <a:p>
            <a:pPr algn="ctr"/>
            <a:r>
              <a:rPr lang="el-GR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Το αποτέλεσμα της έρευνας </a:t>
            </a:r>
            <a:br>
              <a:rPr lang="el-GR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του Ινστιτούτου Τεχνολογίας της Μασαχουσέτης</a:t>
            </a:r>
            <a:endParaRPr lang="el-GR" sz="32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928662" y="2143116"/>
          <a:ext cx="7243738" cy="4181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- TextBox">
            <a:hlinkClick r:id="rId7" action="ppaction://hlinksldjump"/>
          </p:cNvPr>
          <p:cNvSpPr txBox="1"/>
          <p:nvPr/>
        </p:nvSpPr>
        <p:spPr>
          <a:xfrm>
            <a:off x="6804248" y="6093296"/>
            <a:ext cx="129614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Πίσω</a:t>
            </a:r>
            <a:endParaRPr lang="el-GR" dirty="0"/>
          </a:p>
        </p:txBody>
      </p:sp>
      <p:pic>
        <p:nvPicPr>
          <p:cNvPr id="7" name="6 - Εικόνα" descr="Σχετική εικόνα"/>
          <p:cNvPicPr/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680312"/>
            <a:ext cx="1835696" cy="117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3200" dirty="0" smtClean="0">
                <a:latin typeface="Arial Black" pitchFamily="34" charset="0"/>
              </a:rPr>
              <a:t>ΟΙ  ΠΑΓΚΟΣΜΙΕΣ </a:t>
            </a:r>
          </a:p>
          <a:p>
            <a:pPr>
              <a:buNone/>
            </a:pPr>
            <a:endParaRPr lang="el-GR" sz="3200" dirty="0" smtClean="0">
              <a:latin typeface="Arial Black" pitchFamily="34" charset="0"/>
            </a:endParaRPr>
          </a:p>
          <a:p>
            <a:pPr>
              <a:buNone/>
            </a:pPr>
            <a:r>
              <a:rPr lang="el-GR" sz="3200" dirty="0" smtClean="0">
                <a:latin typeface="Arial Black" pitchFamily="34" charset="0"/>
              </a:rPr>
              <a:t>                </a:t>
            </a:r>
          </a:p>
          <a:p>
            <a:pPr>
              <a:buNone/>
            </a:pPr>
            <a:r>
              <a:rPr lang="el-GR" sz="3200" dirty="0" smtClean="0">
                <a:latin typeface="Arial Black" pitchFamily="34" charset="0"/>
              </a:rPr>
              <a:t>          ΣΥΝΔΙΑΣΚΕΨΕΙΣ</a:t>
            </a:r>
          </a:p>
          <a:p>
            <a:pPr>
              <a:buNone/>
            </a:pPr>
            <a:endParaRPr lang="el-GR" sz="3200" dirty="0" smtClean="0">
              <a:latin typeface="Arial Black" pitchFamily="34" charset="0"/>
            </a:endParaRPr>
          </a:p>
          <a:p>
            <a:endParaRPr lang="el-GR" sz="3200" dirty="0" smtClean="0">
              <a:latin typeface="Arial Black" pitchFamily="34" charset="0"/>
            </a:endParaRPr>
          </a:p>
          <a:p>
            <a:pPr>
              <a:buNone/>
            </a:pPr>
            <a:r>
              <a:rPr lang="el-GR" sz="3200" dirty="0" smtClean="0">
                <a:latin typeface="Arial Black" pitchFamily="34" charset="0"/>
              </a:rPr>
              <a:t>                    ΓΙΑ ΤΟ ΠΕΡΙΒΑΛΛΟΝ</a:t>
            </a:r>
            <a:endParaRPr lang="el-GR" sz="3200" dirty="0"/>
          </a:p>
        </p:txBody>
      </p:sp>
      <p:pic>
        <p:nvPicPr>
          <p:cNvPr id="5" name="4 - Εικόνα" descr="Σχετική εικόνα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680312"/>
            <a:ext cx="1835696" cy="117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Εικόνα" descr="Σχετική εικόνα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680312"/>
            <a:ext cx="1835696" cy="117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lnSpcReduction="10000"/>
          </a:bodyPr>
          <a:lstStyle/>
          <a:p>
            <a:r>
              <a:rPr lang="el-GR" sz="2400" b="1" dirty="0" smtClean="0">
                <a:latin typeface="Verdana" pitchFamily="34" charset="0"/>
              </a:rPr>
              <a:t>1972</a:t>
            </a:r>
            <a:r>
              <a:rPr lang="el-GR" sz="2400" dirty="0" smtClean="0">
                <a:latin typeface="Verdana" pitchFamily="34" charset="0"/>
              </a:rPr>
              <a:t> 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l-GR" sz="2400" dirty="0" smtClean="0">
                <a:latin typeface="Verdana" pitchFamily="34" charset="0"/>
              </a:rPr>
              <a:t> : </a:t>
            </a:r>
            <a:r>
              <a:rPr lang="el-GR" sz="2400" b="1" dirty="0" smtClean="0">
                <a:latin typeface="Verdana" pitchFamily="34" charset="0"/>
                <a:hlinkClick r:id="rId3" action="ppaction://hlinksldjump"/>
              </a:rPr>
              <a:t>Στοκχόλμη</a:t>
            </a:r>
            <a:r>
              <a:rPr lang="en-US" sz="2400" b="1" dirty="0" smtClean="0">
                <a:latin typeface="Verdana" pitchFamily="34" charset="0"/>
              </a:rPr>
              <a:t>     </a:t>
            </a:r>
            <a:r>
              <a:rPr lang="el-GR" sz="2400" dirty="0" smtClean="0">
                <a:latin typeface="Verdana" pitchFamily="34" charset="0"/>
              </a:rPr>
              <a:t>5-16  ΙΟΥΝΙΟΥ</a:t>
            </a:r>
          </a:p>
          <a:p>
            <a:endParaRPr lang="en-US" sz="2400" dirty="0" smtClean="0">
              <a:latin typeface="Verdana" pitchFamily="34" charset="0"/>
            </a:endParaRPr>
          </a:p>
          <a:p>
            <a:r>
              <a:rPr lang="el-GR" sz="2400" b="1" dirty="0" smtClean="0">
                <a:latin typeface="Verdana" pitchFamily="34" charset="0"/>
              </a:rPr>
              <a:t>1987</a:t>
            </a:r>
            <a:r>
              <a:rPr lang="el-GR" sz="2400" dirty="0" smtClean="0">
                <a:latin typeface="Verdana" pitchFamily="34" charset="0"/>
              </a:rPr>
              <a:t>   : </a:t>
            </a:r>
            <a:r>
              <a:rPr lang="el-GR" sz="2400" b="1" dirty="0" smtClean="0">
                <a:latin typeface="Verdana" pitchFamily="34" charset="0"/>
                <a:hlinkClick r:id="rId4" action="ppaction://hlinksldjump"/>
              </a:rPr>
              <a:t>Γενεύη</a:t>
            </a:r>
            <a:endParaRPr lang="el-GR" sz="2400" b="1" dirty="0" smtClean="0">
              <a:latin typeface="Verdana" pitchFamily="34" charset="0"/>
            </a:endParaRPr>
          </a:p>
          <a:p>
            <a:pPr>
              <a:buNone/>
            </a:pPr>
            <a:r>
              <a:rPr lang="el-GR" sz="2400" dirty="0" smtClean="0">
                <a:latin typeface="Verdana" pitchFamily="34" charset="0"/>
              </a:rPr>
              <a:t>                Παγκόσμια  Επιτροπή για το Περιβάλλον </a:t>
            </a:r>
            <a:r>
              <a:rPr lang="en-US" sz="2400" dirty="0" smtClean="0">
                <a:latin typeface="Verdana" pitchFamily="34" charset="0"/>
              </a:rPr>
              <a:t>                           </a:t>
            </a:r>
          </a:p>
          <a:p>
            <a:pPr>
              <a:buNone/>
            </a:pPr>
            <a:r>
              <a:rPr lang="en-US" sz="2400" dirty="0">
                <a:latin typeface="Verdana" pitchFamily="34" charset="0"/>
              </a:rPr>
              <a:t> </a:t>
            </a:r>
            <a:r>
              <a:rPr lang="en-US" sz="2400" dirty="0" smtClean="0">
                <a:latin typeface="Verdana" pitchFamily="34" charset="0"/>
              </a:rPr>
              <a:t>               </a:t>
            </a:r>
            <a:r>
              <a:rPr lang="el-GR" sz="2400" dirty="0" smtClean="0">
                <a:latin typeface="Verdana" pitchFamily="34" charset="0"/>
              </a:rPr>
              <a:t>και την Ανάπτυξη   (</a:t>
            </a:r>
            <a:r>
              <a:rPr lang="en-US" sz="2400" dirty="0" smtClean="0">
                <a:latin typeface="Verdana" pitchFamily="34" charset="0"/>
              </a:rPr>
              <a:t>W.C.E.D.</a:t>
            </a:r>
            <a:r>
              <a:rPr lang="el-GR" sz="2400" dirty="0" smtClean="0">
                <a:latin typeface="Verdana" pitchFamily="34" charset="0"/>
              </a:rPr>
              <a:t>)</a:t>
            </a:r>
            <a:r>
              <a:rPr lang="en-US" sz="2400" dirty="0" smtClean="0">
                <a:latin typeface="Verdana" pitchFamily="34" charset="0"/>
              </a:rPr>
              <a:t> </a:t>
            </a:r>
          </a:p>
          <a:p>
            <a:pPr>
              <a:buNone/>
            </a:pPr>
            <a:r>
              <a:rPr lang="en-US" sz="2400" dirty="0">
                <a:latin typeface="Verdana" pitchFamily="34" charset="0"/>
              </a:rPr>
              <a:t> </a:t>
            </a:r>
            <a:r>
              <a:rPr lang="en-US" sz="2400" dirty="0" smtClean="0">
                <a:latin typeface="Verdana" pitchFamily="34" charset="0"/>
              </a:rPr>
              <a:t>           </a:t>
            </a:r>
            <a:r>
              <a:rPr lang="el-GR" sz="2400" dirty="0" smtClean="0">
                <a:latin typeface="Verdana" pitchFamily="34" charset="0"/>
              </a:rPr>
              <a:t> </a:t>
            </a:r>
            <a:r>
              <a:rPr lang="en-US" sz="2400" dirty="0" smtClean="0">
                <a:latin typeface="Verdana" pitchFamily="34" charset="0"/>
              </a:rPr>
              <a:t>   (</a:t>
            </a:r>
            <a:r>
              <a:rPr lang="en-US" sz="2400" dirty="0" err="1" smtClean="0">
                <a:latin typeface="Verdana" pitchFamily="34" charset="0"/>
              </a:rPr>
              <a:t>Brundtland</a:t>
            </a:r>
            <a:r>
              <a:rPr lang="en-US" sz="2400" dirty="0" smtClean="0">
                <a:latin typeface="Verdana" pitchFamily="34" charset="0"/>
              </a:rPr>
              <a:t>  Commission)</a:t>
            </a:r>
          </a:p>
          <a:p>
            <a:endParaRPr lang="en-US" sz="2400" dirty="0" smtClean="0">
              <a:latin typeface="Verdana" pitchFamily="34" charset="0"/>
            </a:endParaRPr>
          </a:p>
          <a:p>
            <a:pPr marL="457200" indent="-457200"/>
            <a:r>
              <a:rPr lang="el-GR" sz="2400" b="1" dirty="0" smtClean="0">
                <a:latin typeface="Verdana" pitchFamily="34" charset="0"/>
              </a:rPr>
              <a:t>1992</a:t>
            </a:r>
            <a:r>
              <a:rPr lang="el-GR" sz="2400" dirty="0" smtClean="0">
                <a:latin typeface="Verdana" pitchFamily="34" charset="0"/>
              </a:rPr>
              <a:t>  : </a:t>
            </a:r>
            <a:r>
              <a:rPr lang="el-GR" sz="2400" b="1" dirty="0" smtClean="0">
                <a:latin typeface="Verdana" pitchFamily="34" charset="0"/>
                <a:hlinkClick r:id="rId5" action="ppaction://hlinksldjump"/>
              </a:rPr>
              <a:t>Ρίο ντε Τζανέιρο</a:t>
            </a:r>
            <a:endParaRPr lang="el-GR" sz="2400" b="1" dirty="0" smtClean="0">
              <a:latin typeface="Verdana" pitchFamily="34" charset="0"/>
            </a:endParaRPr>
          </a:p>
          <a:p>
            <a:pPr marL="457200" indent="-457200">
              <a:buNone/>
            </a:pPr>
            <a:r>
              <a:rPr lang="el-GR" sz="2400" dirty="0" smtClean="0">
                <a:latin typeface="Verdana" pitchFamily="34" charset="0"/>
              </a:rPr>
              <a:t>                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l-GR" sz="2400" dirty="0" smtClean="0">
                <a:latin typeface="Verdana" pitchFamily="34" charset="0"/>
              </a:rPr>
              <a:t>«Συνάντηση κορυφής για τη  Γη»</a:t>
            </a:r>
          </a:p>
          <a:p>
            <a:pPr marL="457200" indent="-457200">
              <a:buNone/>
            </a:pPr>
            <a:r>
              <a:rPr lang="el-GR" sz="2400" dirty="0">
                <a:latin typeface="Verdana" pitchFamily="34" charset="0"/>
              </a:rPr>
              <a:t> </a:t>
            </a:r>
            <a:r>
              <a:rPr lang="el-GR" sz="2400" dirty="0" smtClean="0">
                <a:latin typeface="Verdana" pitchFamily="34" charset="0"/>
              </a:rPr>
              <a:t>                  </a:t>
            </a:r>
          </a:p>
          <a:p>
            <a:pPr marL="457200" indent="-457200"/>
            <a:r>
              <a:rPr lang="el-GR" sz="2400" b="1" dirty="0" smtClean="0">
                <a:latin typeface="Verdana" pitchFamily="34" charset="0"/>
              </a:rPr>
              <a:t>1997</a:t>
            </a:r>
            <a:r>
              <a:rPr lang="en-US" sz="2400" b="1" dirty="0" smtClean="0">
                <a:latin typeface="Verdana" pitchFamily="34" charset="0"/>
              </a:rPr>
              <a:t>  </a:t>
            </a:r>
            <a:r>
              <a:rPr lang="el-GR" sz="2400" dirty="0" smtClean="0">
                <a:latin typeface="Verdana" pitchFamily="34" charset="0"/>
              </a:rPr>
              <a:t>: </a:t>
            </a:r>
            <a:r>
              <a:rPr lang="el-GR" sz="2400" b="1" dirty="0" smtClean="0">
                <a:latin typeface="Verdana" pitchFamily="34" charset="0"/>
              </a:rPr>
              <a:t>Κιότο Ιαπωνίας</a:t>
            </a:r>
            <a:endParaRPr lang="el-GR" sz="2400" dirty="0" smtClean="0">
              <a:latin typeface="Verdana" pitchFamily="34" charset="0"/>
            </a:endParaRPr>
          </a:p>
          <a:p>
            <a:pPr marL="457200" indent="-457200"/>
            <a:endParaRPr lang="el-GR" sz="2400" dirty="0" smtClean="0">
              <a:latin typeface="Verdana" pitchFamily="34" charset="0"/>
            </a:endParaRPr>
          </a:p>
          <a:p>
            <a:pPr marL="457200" indent="-457200"/>
            <a:r>
              <a:rPr lang="el-GR" sz="2400" b="1" dirty="0" smtClean="0">
                <a:latin typeface="Verdana" pitchFamily="34" charset="0"/>
              </a:rPr>
              <a:t>2015</a:t>
            </a:r>
            <a:r>
              <a:rPr lang="en-US" sz="2400" b="1" dirty="0" smtClean="0">
                <a:latin typeface="Verdana" pitchFamily="34" charset="0"/>
              </a:rPr>
              <a:t> </a:t>
            </a:r>
            <a:r>
              <a:rPr lang="el-GR" sz="2400" b="1" dirty="0" smtClean="0">
                <a:latin typeface="Verdana" pitchFamily="34" charset="0"/>
              </a:rPr>
              <a:t> </a:t>
            </a:r>
            <a:r>
              <a:rPr lang="el-GR" sz="2400" dirty="0" smtClean="0">
                <a:latin typeface="Verdana" pitchFamily="34" charset="0"/>
              </a:rPr>
              <a:t>: </a:t>
            </a:r>
            <a:r>
              <a:rPr lang="el-GR" sz="2400" b="1" dirty="0" smtClean="0">
                <a:latin typeface="Verdana" pitchFamily="34" charset="0"/>
                <a:hlinkClick r:id="rId6" action="ppaction://hlinksldjump"/>
              </a:rPr>
              <a:t>Παρίσι</a:t>
            </a:r>
            <a:endParaRPr lang="en-US" sz="2400" dirty="0">
              <a:latin typeface="Verdana" pitchFamily="34" charset="0"/>
            </a:endParaRPr>
          </a:p>
          <a:p>
            <a:pPr>
              <a:buNone/>
            </a:pPr>
            <a:endParaRPr lang="en-US" sz="2400" dirty="0" smtClean="0">
              <a:latin typeface="Verdana" pitchFamily="34" charset="0"/>
            </a:endParaRPr>
          </a:p>
          <a:p>
            <a:endParaRPr lang="en-US" sz="2400" dirty="0" smtClean="0">
              <a:latin typeface="Verdana" pitchFamily="34" charset="0"/>
            </a:endParaRPr>
          </a:p>
          <a:p>
            <a:endParaRPr lang="en-US" sz="2400" dirty="0" smtClean="0">
              <a:latin typeface="Verdana" pitchFamily="34" charset="0"/>
            </a:endParaRPr>
          </a:p>
          <a:p>
            <a:endParaRPr lang="en-US" sz="2400" dirty="0">
              <a:latin typeface="Verdana" pitchFamily="34" charset="0"/>
            </a:endParaRPr>
          </a:p>
          <a:p>
            <a:endParaRPr lang="el-GR" sz="2400" dirty="0" smtClean="0">
              <a:latin typeface="Verdana" pitchFamily="34" charset="0"/>
            </a:endParaRPr>
          </a:p>
          <a:p>
            <a:pPr>
              <a:buNone/>
            </a:pPr>
            <a:endParaRPr lang="en-US" sz="2400" dirty="0" smtClean="0">
              <a:latin typeface="Verdana" pitchFamily="34" charset="0"/>
            </a:endParaRPr>
          </a:p>
          <a:p>
            <a:pPr>
              <a:buNone/>
            </a:pPr>
            <a:endParaRPr lang="en-US" sz="2400" dirty="0">
              <a:latin typeface="Verdana" pitchFamily="34" charset="0"/>
            </a:endParaRPr>
          </a:p>
          <a:p>
            <a:pPr>
              <a:buNone/>
            </a:pPr>
            <a:endParaRPr lang="en-US" sz="2400" dirty="0" smtClean="0">
              <a:latin typeface="Verdana" pitchFamily="34" charset="0"/>
            </a:endParaRPr>
          </a:p>
          <a:p>
            <a:endParaRPr lang="el-GR" sz="2400" dirty="0" smtClean="0">
              <a:latin typeface="Verdana" pitchFamily="34" charset="0"/>
            </a:endParaRPr>
          </a:p>
          <a:p>
            <a:pPr>
              <a:buNone/>
            </a:pPr>
            <a:endParaRPr lang="el-GR" sz="24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Προσαρμοσμένος 3">
      <a:dk1>
        <a:srgbClr val="000000"/>
      </a:dk1>
      <a:lt1>
        <a:srgbClr val="54A838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75A2"/>
      </a:hlink>
      <a:folHlink>
        <a:srgbClr val="3ECCB4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598</TotalTime>
  <Words>506</Words>
  <Application>Microsoft Office PowerPoint</Application>
  <PresentationFormat>Προβολή στην οθόνη (4:3)</PresentationFormat>
  <Paragraphs>132</Paragraphs>
  <Slides>22</Slides>
  <Notes>0</Notes>
  <HiddenSlides>12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3" baseType="lpstr">
      <vt:lpstr>Ροή</vt:lpstr>
      <vt:lpstr> Α΄     ΜΕΡΟΣ   </vt:lpstr>
      <vt:lpstr>Διαφάνεια 2</vt:lpstr>
      <vt:lpstr>Η   ΠΟΡΕΙΑ  ……..        ΠΡΟΣ   ΤΗ             ΒΙΩΣΙΜΗ    ΑΝΑΠΤΥΞΗ                   (Sustainable Development)</vt:lpstr>
      <vt:lpstr>Η  ΑΦΥΠΝΙΣΗ ……</vt:lpstr>
      <vt:lpstr>         Rachel   Carson</vt:lpstr>
      <vt:lpstr>«Τα όρια της Μεγέθυνσης»</vt:lpstr>
      <vt:lpstr>Το αποτέλεσμα της έρευνας  του Ινστιτούτου Τεχνολογίας της Μασαχουσέτης</vt:lpstr>
      <vt:lpstr>Διαφάνεια 8</vt:lpstr>
      <vt:lpstr>Διαφάνεια 9</vt:lpstr>
      <vt:lpstr>      Sven Olof  Joachim Palme Πρωθυπουργός  Σουηδίας </vt:lpstr>
      <vt:lpstr>  Indira  Gandhi    Πρωθυπουργός Ινδίας</vt:lpstr>
      <vt:lpstr>Gro Harlem Brundtland Πρωθυπουργός Νορβηγίας </vt:lpstr>
      <vt:lpstr>«Our Common Future» «Το κοινό μας μέλλον»</vt:lpstr>
      <vt:lpstr>Διαγενεαλογική δικαιοσύνη (intergenerational  equity)</vt:lpstr>
      <vt:lpstr>Διασυνοριακή  υπευθυνότητα (transfrontier responsibility)</vt:lpstr>
      <vt:lpstr> 179  χώρες    108  αρχηγοί κρατών</vt:lpstr>
      <vt:lpstr> ΣΥΣΚΕΨΕΙΣ  ΓΙΑ ΤΗΝ ΚΛΙΜΑΤΙΚΗ ΑΛΛΑΓΗ</vt:lpstr>
      <vt:lpstr>ΑΕΙΦΟΡΙΚΗ,  ΒΙΩΣΙΜΗ,  ΠΡΑΣΙΝΗ ΑΝΑΠΤΥΞΗ  </vt:lpstr>
      <vt:lpstr>ΟΙ ΤΡΕΙΣ  ΠΥΛΩΝΕΣ ΤΗΣ ΒΙΩΣΙΜΗΣ ΑΝΑΠΤΥΞΗΣ  (η ισορροπία τους δισεπίλυτο πρόβλημα)</vt:lpstr>
      <vt:lpstr>ΑΡΧΕΣ  ΒΙΩΣΙΜΗΣ ΑΝΑΠΤΥΞΗΣ</vt:lpstr>
      <vt:lpstr>Διαφάνεια 21</vt:lpstr>
      <vt:lpstr>Σας   ευχαριστούμε ………                      για την προσοχή σας …………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269</cp:revision>
  <dcterms:created xsi:type="dcterms:W3CDTF">2019-02-21T15:26:37Z</dcterms:created>
  <dcterms:modified xsi:type="dcterms:W3CDTF">2019-03-21T21:31:15Z</dcterms:modified>
</cp:coreProperties>
</file>